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65" r:id="rId2"/>
    <p:sldId id="275" r:id="rId3"/>
    <p:sldId id="294" r:id="rId4"/>
    <p:sldId id="276" r:id="rId5"/>
    <p:sldId id="266" r:id="rId6"/>
    <p:sldId id="267" r:id="rId7"/>
    <p:sldId id="277" r:id="rId8"/>
    <p:sldId id="268" r:id="rId9"/>
    <p:sldId id="278" r:id="rId10"/>
    <p:sldId id="279" r:id="rId11"/>
    <p:sldId id="295" r:id="rId12"/>
    <p:sldId id="280" r:id="rId13"/>
    <p:sldId id="282" r:id="rId14"/>
    <p:sldId id="299" r:id="rId15"/>
    <p:sldId id="285" r:id="rId16"/>
    <p:sldId id="287" r:id="rId17"/>
    <p:sldId id="300" r:id="rId18"/>
    <p:sldId id="301" r:id="rId19"/>
    <p:sldId id="298" r:id="rId20"/>
    <p:sldId id="302" r:id="rId21"/>
    <p:sldId id="303" r:id="rId22"/>
    <p:sldId id="304" r:id="rId23"/>
    <p:sldId id="269" r:id="rId24"/>
    <p:sldId id="270" r:id="rId25"/>
    <p:sldId id="274" r:id="rId26"/>
    <p:sldId id="292" r:id="rId27"/>
    <p:sldId id="29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Barlow" panose="020B0604020202020204" charset="0"/>
      <p:regular r:id="rId34"/>
      <p:bold r:id="rId35"/>
      <p:italic r:id="rId36"/>
      <p:boldItalic r:id="rId37"/>
    </p:embeddedFont>
    <p:embeddedFont>
      <p:font typeface="K2D" panose="020B0604020202020204" charset="-34"/>
      <p:regular r:id="rId38"/>
      <p:bold r:id="rId39"/>
      <p:italic r:id="rId40"/>
      <p:boldItalic r:id="rId41"/>
    </p:embeddedFont>
    <p:embeddedFont>
      <p:font typeface="Readex Pro" panose="020B0604020202020204" charset="-78"/>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EF"/>
    <a:srgbClr val="1F5CAA"/>
    <a:srgbClr val="FFFFFF"/>
    <a:srgbClr val="CC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83709" autoAdjust="0"/>
  </p:normalViewPr>
  <p:slideViewPr>
    <p:cSldViewPr snapToGrid="0">
      <p:cViewPr varScale="1">
        <p:scale>
          <a:sx n="72" d="100"/>
          <a:sy n="72" d="100"/>
        </p:scale>
        <p:origin x="1195"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05AD5-3A5A-4324-80BE-6C8B4A291B71}"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BEA26E-408C-4FE9-B71A-E60482ADDBB6}" type="slidenum">
              <a:rPr lang="en-US" smtClean="0"/>
              <a:t>‹#›</a:t>
            </a:fld>
            <a:endParaRPr lang="en-US"/>
          </a:p>
        </p:txBody>
      </p:sp>
    </p:spTree>
    <p:extLst>
      <p:ext uri="{BB962C8B-B14F-4D97-AF65-F5344CB8AC3E}">
        <p14:creationId xmlns:p14="http://schemas.microsoft.com/office/powerpoint/2010/main" val="49197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EA26E-408C-4FE9-B71A-E60482ADDBB6}" type="slidenum">
              <a:rPr lang="en-US" smtClean="0"/>
              <a:t>5</a:t>
            </a:fld>
            <a:endParaRPr lang="en-US"/>
          </a:p>
        </p:txBody>
      </p:sp>
    </p:spTree>
    <p:extLst>
      <p:ext uri="{BB962C8B-B14F-4D97-AF65-F5344CB8AC3E}">
        <p14:creationId xmlns:p14="http://schemas.microsoft.com/office/powerpoint/2010/main" val="386303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EA26E-408C-4FE9-B71A-E60482ADDBB6}" type="slidenum">
              <a:rPr lang="en-US" smtClean="0"/>
              <a:t>23</a:t>
            </a:fld>
            <a:endParaRPr lang="en-US"/>
          </a:p>
        </p:txBody>
      </p:sp>
    </p:spTree>
    <p:extLst>
      <p:ext uri="{BB962C8B-B14F-4D97-AF65-F5344CB8AC3E}">
        <p14:creationId xmlns:p14="http://schemas.microsoft.com/office/powerpoint/2010/main" val="171027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EA26E-408C-4FE9-B71A-E60482ADDBB6}" type="slidenum">
              <a:rPr lang="en-US" smtClean="0"/>
              <a:t>24</a:t>
            </a:fld>
            <a:endParaRPr lang="en-US"/>
          </a:p>
        </p:txBody>
      </p:sp>
    </p:spTree>
    <p:extLst>
      <p:ext uri="{BB962C8B-B14F-4D97-AF65-F5344CB8AC3E}">
        <p14:creationId xmlns:p14="http://schemas.microsoft.com/office/powerpoint/2010/main" val="217980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EA26E-408C-4FE9-B71A-E60482ADDBB6}" type="slidenum">
              <a:rPr lang="en-US" smtClean="0"/>
              <a:t>25</a:t>
            </a:fld>
            <a:endParaRPr lang="en-US"/>
          </a:p>
        </p:txBody>
      </p:sp>
    </p:spTree>
    <p:extLst>
      <p:ext uri="{BB962C8B-B14F-4D97-AF65-F5344CB8AC3E}">
        <p14:creationId xmlns:p14="http://schemas.microsoft.com/office/powerpoint/2010/main" val="1840632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EA26E-408C-4FE9-B71A-E60482ADDBB6}" type="slidenum">
              <a:rPr lang="en-US" smtClean="0"/>
              <a:t>26</a:t>
            </a:fld>
            <a:endParaRPr lang="en-US"/>
          </a:p>
        </p:txBody>
      </p:sp>
    </p:spTree>
    <p:extLst>
      <p:ext uri="{BB962C8B-B14F-4D97-AF65-F5344CB8AC3E}">
        <p14:creationId xmlns:p14="http://schemas.microsoft.com/office/powerpoint/2010/main" val="1428768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11/19/2025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11/19/2025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3" y="1854448"/>
            <a:ext cx="11205713" cy="799855"/>
          </a:xfrm>
        </p:spPr>
        <p:txBody>
          <a:bodyPr>
            <a:normAutofit/>
          </a:bodyPr>
          <a:lstStyle/>
          <a:p>
            <a:r>
              <a:rPr lang="en-US" sz="3200" b="0" dirty="0">
                <a:latin typeface="K2D" panose="020B0604020202020204" charset="-34"/>
                <a:cs typeface="K2D" panose="020B0604020202020204" charset="-34"/>
              </a:rPr>
              <a:t>BÁO CÁO AN NINH WEB</a:t>
            </a:r>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a:xfrm>
            <a:off x="493143" y="3631104"/>
            <a:ext cx="11205713" cy="1145188"/>
          </a:xfrm>
        </p:spPr>
        <p:txBody>
          <a:bodyPr>
            <a:normAutofit/>
          </a:bodyPr>
          <a:lstStyle/>
          <a:p>
            <a:r>
              <a:rPr lang="en-US" sz="2800" b="1" dirty="0">
                <a:latin typeface="K2D" panose="020B0604020202020204" charset="-34"/>
                <a:cs typeface="K2D" panose="020B0604020202020204" charset="-34"/>
              </a:rPr>
              <a:t>HỌC PHẦN: AN NINH WEB</a:t>
            </a:r>
          </a:p>
          <a:p>
            <a:r>
              <a:rPr lang="en-US" sz="2600" dirty="0">
                <a:latin typeface="K2D" panose="020B0604020202020204" charset="-34"/>
                <a:cs typeface="K2D" panose="020B0604020202020204" charset="-34"/>
              </a:rPr>
              <a:t>MÃ HỌC PHẦN: CT490</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a:xfrm>
            <a:off x="374482" y="5057203"/>
            <a:ext cx="11443035" cy="1145188"/>
          </a:xfrm>
        </p:spPr>
        <p:txBody>
          <a:bodyPr/>
          <a:lstStyle/>
          <a:p>
            <a:r>
              <a:rPr lang="en-US" sz="2800" dirty="0">
                <a:latin typeface="K2D" panose="020B0604020202020204" charset="-34"/>
                <a:cs typeface="K2D" panose="020B0604020202020204" charset="-34"/>
              </a:rPr>
              <a:t> </a:t>
            </a:r>
            <a:r>
              <a:rPr lang="vi-VN" sz="2800" dirty="0">
                <a:latin typeface="K2D" panose="020B0604020202020204" charset="-34"/>
                <a:cs typeface="K2D" panose="020B0604020202020204" charset="-34"/>
              </a:rPr>
              <a:t>Giảng viên hướng dẫn</a:t>
            </a:r>
            <a:endParaRPr lang="en-US" sz="2800" dirty="0">
              <a:latin typeface="K2D" panose="020B0604020202020204" charset="-34"/>
              <a:cs typeface="K2D" panose="020B0604020202020204" charset="-34"/>
            </a:endParaRPr>
          </a:p>
          <a:p>
            <a:r>
              <a:rPr lang="en-US" sz="2800" dirty="0" smtClean="0">
                <a:latin typeface="K2D" panose="020B0604020202020204" charset="-34"/>
                <a:cs typeface="K2D" panose="020B0604020202020204" charset="-34"/>
              </a:rPr>
              <a:t>PGS </a:t>
            </a:r>
            <a:r>
              <a:rPr lang="vi-VN" sz="2800" dirty="0" smtClean="0">
                <a:latin typeface="K2D" panose="020B0604020202020204" charset="-34"/>
                <a:cs typeface="K2D" panose="020B0604020202020204" charset="-34"/>
              </a:rPr>
              <a:t>TS</a:t>
            </a:r>
            <a:r>
              <a:rPr lang="vi-VN" sz="2800" dirty="0">
                <a:latin typeface="K2D" panose="020B0604020202020204" charset="-34"/>
                <a:cs typeface="K2D" panose="020B0604020202020204" charset="-34"/>
              </a:rPr>
              <a:t>. Phan Thượng Cang</a:t>
            </a:r>
            <a:endParaRPr lang="en-US" sz="2800" dirty="0">
              <a:latin typeface="K2D" panose="020B0604020202020204" charset="-34"/>
              <a:cs typeface="K2D" panose="020B0604020202020204" charset="-34"/>
            </a:endParaRPr>
          </a:p>
          <a:p>
            <a:pPr algn="l"/>
            <a:r>
              <a:rPr lang="en-US" sz="2400" dirty="0">
                <a:latin typeface="Times New Roman" panose="02020603050405020304" pitchFamily="18" charset="0"/>
                <a:cs typeface="Times New Roman" panose="02020603050405020304" pitchFamily="18" charset="0"/>
              </a:rPr>
              <a:t>								</a:t>
            </a:r>
            <a:endParaRPr lang="vi-VN" sz="2400" dirty="0">
              <a:latin typeface="Times New Roman" panose="02020603050405020304" pitchFamily="18" charset="0"/>
              <a:cs typeface="Times New Roman" panose="02020603050405020304" pitchFamily="18" charset="0"/>
            </a:endParaRPr>
          </a:p>
          <a:p>
            <a:pPr algn="l"/>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403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9157-727D-497C-82E7-10FF92EAE89C}"/>
              </a:ext>
            </a:extLst>
          </p:cNvPr>
          <p:cNvSpPr>
            <a:spLocks noGrp="1"/>
          </p:cNvSpPr>
          <p:nvPr>
            <p:ph type="title"/>
          </p:nvPr>
        </p:nvSpPr>
        <p:spPr/>
        <p:txBody>
          <a:bodyPr>
            <a:normAutofit fontScale="90000"/>
          </a:bodyPr>
          <a:lstStyle/>
          <a:p>
            <a:r>
              <a:rPr lang="en-US" sz="3200" dirty="0"/>
              <a:t>1</a:t>
            </a:r>
            <a:r>
              <a:rPr lang="en-US" dirty="0"/>
              <a:t>. </a:t>
            </a:r>
            <a:r>
              <a:rPr lang="en-US" dirty="0" err="1"/>
              <a:t>Không</a:t>
            </a:r>
            <a:r>
              <a:rPr lang="en-US" dirty="0"/>
              <a:t> </a:t>
            </a:r>
            <a:r>
              <a:rPr lang="en-US" dirty="0" err="1"/>
              <a:t>ghi</a:t>
            </a:r>
            <a:r>
              <a:rPr lang="en-US" dirty="0"/>
              <a:t> </a:t>
            </a:r>
            <a:r>
              <a:rPr lang="en-US" dirty="0" err="1"/>
              <a:t>lại</a:t>
            </a:r>
            <a:r>
              <a:rPr lang="en-US" dirty="0"/>
              <a:t> </a:t>
            </a:r>
            <a:r>
              <a:rPr lang="en-US" dirty="0" err="1"/>
              <a:t>các</a:t>
            </a:r>
            <a:r>
              <a:rPr lang="en-US" dirty="0"/>
              <a:t> </a:t>
            </a:r>
            <a:r>
              <a:rPr lang="en-US" dirty="0" err="1"/>
              <a:t>sự</a:t>
            </a:r>
            <a:r>
              <a:rPr lang="en-US" dirty="0"/>
              <a:t> </a:t>
            </a:r>
            <a:r>
              <a:rPr lang="en-US" dirty="0" err="1"/>
              <a:t>kiện</a:t>
            </a:r>
            <a:r>
              <a:rPr lang="en-US" dirty="0"/>
              <a:t> an </a:t>
            </a:r>
            <a:r>
              <a:rPr lang="en-US" dirty="0" err="1"/>
              <a:t>ninh</a:t>
            </a:r>
            <a:r>
              <a:rPr lang="en-US" dirty="0"/>
              <a:t> </a:t>
            </a:r>
            <a:r>
              <a:rPr lang="en-US" dirty="0" err="1"/>
              <a:t>quan</a:t>
            </a:r>
            <a:r>
              <a:rPr lang="en-US" dirty="0"/>
              <a:t> </a:t>
            </a:r>
            <a:r>
              <a:rPr lang="en-US" dirty="0" err="1"/>
              <a:t>trọng</a:t>
            </a:r>
            <a:r>
              <a:rPr lang="en-US" dirty="0"/>
              <a:t> (Not Logging Important Security Events)</a:t>
            </a:r>
            <a:br>
              <a:rPr lang="en-US" dirty="0"/>
            </a:br>
            <a:r>
              <a:rPr lang="en-US" dirty="0"/>
              <a:t>	1.1 </a:t>
            </a:r>
            <a:r>
              <a:rPr lang="en-US" dirty="0" err="1"/>
              <a:t>Giới</a:t>
            </a:r>
            <a:r>
              <a:rPr lang="en-US" dirty="0"/>
              <a:t> </a:t>
            </a:r>
            <a:r>
              <a:rPr lang="en-US" dirty="0" err="1"/>
              <a:t>thiệu</a:t>
            </a:r>
            <a:endParaRPr lang="en-US" sz="3100" dirty="0"/>
          </a:p>
        </p:txBody>
      </p:sp>
      <p:sp>
        <p:nvSpPr>
          <p:cNvPr id="3" name="Content Placeholder 2">
            <a:extLst>
              <a:ext uri="{FF2B5EF4-FFF2-40B4-BE49-F238E27FC236}">
                <a16:creationId xmlns:a16="http://schemas.microsoft.com/office/drawing/2014/main" id="{28664968-94AE-4FB5-A79D-E1CB9B95009F}"/>
              </a:ext>
            </a:extLst>
          </p:cNvPr>
          <p:cNvSpPr>
            <a:spLocks noGrp="1"/>
          </p:cNvSpPr>
          <p:nvPr>
            <p:ph idx="1"/>
          </p:nvPr>
        </p:nvSpPr>
        <p:spPr>
          <a:xfrm>
            <a:off x="838200" y="1639614"/>
            <a:ext cx="10515600" cy="4650827"/>
          </a:xfrm>
        </p:spPr>
        <p:txBody>
          <a:bodyPr>
            <a:normAutofit/>
          </a:bodyPr>
          <a:lstStyle/>
          <a:p>
            <a:r>
              <a:rPr lang="vi-VN" dirty="0"/>
              <a:t>Đây là thất bại cơ bản nhất, xảy ra khi hệ thống không ghi lại đủ Ngữ cảnh (Contextual Data) của các sự kiện quan trọng trong quá trình hoạt động</a:t>
            </a:r>
            <a:r>
              <a:rPr lang="en-US" dirty="0"/>
              <a:t>.</a:t>
            </a:r>
          </a:p>
          <a:p>
            <a:r>
              <a:rPr lang="en-US" b="1" dirty="0" err="1"/>
              <a:t>Ví</a:t>
            </a:r>
            <a:r>
              <a:rPr lang="en-US" b="1" dirty="0"/>
              <a:t> </a:t>
            </a:r>
            <a:r>
              <a:rPr lang="en-US" b="1" dirty="0" err="1"/>
              <a:t>dụ</a:t>
            </a:r>
            <a:r>
              <a:rPr lang="en-US" b="1" dirty="0"/>
              <a:t>:</a:t>
            </a:r>
          </a:p>
          <a:p>
            <a:pPr marL="800100" lvl="1" indent="-342900" fontAlgn="base">
              <a:buFont typeface="Arial" panose="020B0604020202020204" pitchFamily="34" charset="0"/>
              <a:buChar char="•"/>
            </a:pPr>
            <a:r>
              <a:rPr lang="en-US" b="1" dirty="0" err="1"/>
              <a:t>Chỉ</a:t>
            </a:r>
            <a:r>
              <a:rPr lang="en-US" b="1" dirty="0"/>
              <a:t> Log </a:t>
            </a:r>
            <a:r>
              <a:rPr lang="en-US" b="1" dirty="0" err="1"/>
              <a:t>Tên</a:t>
            </a:r>
            <a:r>
              <a:rPr lang="en-US" b="1" dirty="0"/>
              <a:t> </a:t>
            </a:r>
            <a:r>
              <a:rPr lang="en-US" b="1" dirty="0" err="1"/>
              <a:t>Sự</a:t>
            </a:r>
            <a:r>
              <a:rPr lang="en-US" b="1" dirty="0"/>
              <a:t> </a:t>
            </a:r>
            <a:r>
              <a:rPr lang="en-US" b="1" dirty="0" err="1"/>
              <a:t>kiện</a:t>
            </a:r>
            <a:r>
              <a:rPr lang="en-US" b="1" dirty="0"/>
              <a:t>:</a:t>
            </a:r>
            <a:r>
              <a:rPr lang="en-US" dirty="0"/>
              <a:t> User 'admin' failed login. (</a:t>
            </a:r>
            <a:r>
              <a:rPr lang="en-US" dirty="0" err="1"/>
              <a:t>Thiếu</a:t>
            </a:r>
            <a:r>
              <a:rPr lang="en-US" dirty="0"/>
              <a:t> IP </a:t>
            </a:r>
            <a:r>
              <a:rPr lang="en-US" dirty="0" err="1"/>
              <a:t>nguồn</a:t>
            </a:r>
            <a:r>
              <a:rPr lang="en-US" dirty="0"/>
              <a:t>, </a:t>
            </a:r>
            <a:r>
              <a:rPr lang="en-US" dirty="0" err="1"/>
              <a:t>Thời</a:t>
            </a:r>
            <a:r>
              <a:rPr lang="en-US" dirty="0"/>
              <a:t> </a:t>
            </a:r>
            <a:r>
              <a:rPr lang="en-US" dirty="0" err="1"/>
              <a:t>gian</a:t>
            </a:r>
            <a:r>
              <a:rPr lang="en-US" dirty="0"/>
              <a:t>, User Agent).</a:t>
            </a:r>
          </a:p>
          <a:p>
            <a:pPr marL="800100" lvl="1" indent="-342900" fontAlgn="base">
              <a:buFont typeface="Arial" panose="020B0604020202020204" pitchFamily="34" charset="0"/>
              <a:buChar char="•"/>
            </a:pPr>
            <a:r>
              <a:rPr lang="en-US" b="1" dirty="0" err="1"/>
              <a:t>Bỏ</a:t>
            </a:r>
            <a:r>
              <a:rPr lang="en-US" b="1" dirty="0"/>
              <a:t> qua </a:t>
            </a:r>
            <a:r>
              <a:rPr lang="en-US" b="1" dirty="0" err="1"/>
              <a:t>Sự</a:t>
            </a:r>
            <a:r>
              <a:rPr lang="en-US" b="1" dirty="0"/>
              <a:t> </a:t>
            </a:r>
            <a:r>
              <a:rPr lang="en-US" b="1" dirty="0" err="1"/>
              <a:t>kiện</a:t>
            </a:r>
            <a:r>
              <a:rPr lang="en-US" b="1" dirty="0"/>
              <a:t> Quan </a:t>
            </a:r>
            <a:r>
              <a:rPr lang="en-US" b="1" dirty="0" err="1"/>
              <a:t>trọng</a:t>
            </a:r>
            <a:r>
              <a:rPr lang="en-US" b="1" dirty="0"/>
              <a:t>:</a:t>
            </a:r>
            <a:r>
              <a:rPr lang="en-US" dirty="0"/>
              <a:t> </a:t>
            </a:r>
            <a:r>
              <a:rPr lang="en-US" dirty="0" err="1"/>
              <a:t>Không</a:t>
            </a:r>
            <a:r>
              <a:rPr lang="en-US" dirty="0"/>
              <a:t> log </a:t>
            </a:r>
            <a:r>
              <a:rPr lang="en-US" dirty="0" err="1"/>
              <a:t>khi</a:t>
            </a:r>
            <a:r>
              <a:rPr lang="en-US" dirty="0"/>
              <a:t> </a:t>
            </a:r>
            <a:r>
              <a:rPr lang="en-US" dirty="0" err="1"/>
              <a:t>thay</a:t>
            </a:r>
            <a:r>
              <a:rPr lang="en-US" dirty="0"/>
              <a:t> </a:t>
            </a:r>
            <a:r>
              <a:rPr lang="en-US" dirty="0" err="1"/>
              <a:t>đổi</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nhạy</a:t>
            </a:r>
            <a:r>
              <a:rPr lang="en-US" dirty="0"/>
              <a:t> </a:t>
            </a:r>
            <a:r>
              <a:rPr lang="en-US" dirty="0" err="1"/>
              <a:t>cảm</a:t>
            </a:r>
            <a:r>
              <a:rPr lang="en-US" dirty="0"/>
              <a:t> </a:t>
            </a:r>
            <a:r>
              <a:rPr lang="en-US" dirty="0" err="1"/>
              <a:t>hoặc</a:t>
            </a:r>
            <a:r>
              <a:rPr lang="en-US" dirty="0"/>
              <a:t> </a:t>
            </a:r>
            <a:r>
              <a:rPr lang="en-US" dirty="0" err="1"/>
              <a:t>lỗi</a:t>
            </a:r>
            <a:r>
              <a:rPr lang="en-US" dirty="0"/>
              <a:t> </a:t>
            </a:r>
            <a:r>
              <a:rPr lang="en-US" dirty="0" err="1"/>
              <a:t>xác</a:t>
            </a:r>
            <a:r>
              <a:rPr lang="en-US" dirty="0"/>
              <a:t> </a:t>
            </a:r>
            <a:r>
              <a:rPr lang="en-US" dirty="0" err="1"/>
              <a:t>thực</a:t>
            </a:r>
            <a:r>
              <a:rPr lang="en-US" dirty="0"/>
              <a:t> </a:t>
            </a:r>
            <a:r>
              <a:rPr lang="en-US" dirty="0" err="1"/>
              <a:t>đầu</a:t>
            </a:r>
            <a:r>
              <a:rPr lang="en-US" dirty="0"/>
              <a:t> </a:t>
            </a:r>
            <a:r>
              <a:rPr lang="en-US" dirty="0" err="1"/>
              <a:t>vào</a:t>
            </a:r>
            <a:r>
              <a:rPr lang="en-US" dirty="0"/>
              <a:t> (Validation Errors).</a:t>
            </a:r>
          </a:p>
          <a:p>
            <a:pPr lvl="1" fontAlgn="base"/>
            <a:endParaRPr lang="en-US" dirty="0"/>
          </a:p>
        </p:txBody>
      </p:sp>
    </p:spTree>
    <p:extLst>
      <p:ext uri="{BB962C8B-B14F-4D97-AF65-F5344CB8AC3E}">
        <p14:creationId xmlns:p14="http://schemas.microsoft.com/office/powerpoint/2010/main" val="36346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8B29-F54F-41DC-A0C8-4780AFA40AE9}"/>
              </a:ext>
            </a:extLst>
          </p:cNvPr>
          <p:cNvSpPr>
            <a:spLocks noGrp="1"/>
          </p:cNvSpPr>
          <p:nvPr>
            <p:ph type="title"/>
          </p:nvPr>
        </p:nvSpPr>
        <p:spPr/>
        <p:txBody>
          <a:bodyPr>
            <a:normAutofit fontScale="90000"/>
          </a:bodyPr>
          <a:lstStyle/>
          <a:p>
            <a:r>
              <a:rPr lang="en-US" sz="3200" dirty="0"/>
              <a:t>1</a:t>
            </a:r>
            <a:r>
              <a:rPr lang="en-US" dirty="0"/>
              <a:t>. </a:t>
            </a:r>
            <a:r>
              <a:rPr lang="en-US" dirty="0" err="1"/>
              <a:t>Không</a:t>
            </a:r>
            <a:r>
              <a:rPr lang="en-US" dirty="0"/>
              <a:t> </a:t>
            </a:r>
            <a:r>
              <a:rPr lang="en-US" dirty="0" err="1"/>
              <a:t>ghi</a:t>
            </a:r>
            <a:r>
              <a:rPr lang="en-US" dirty="0"/>
              <a:t> </a:t>
            </a:r>
            <a:r>
              <a:rPr lang="en-US" dirty="0" err="1"/>
              <a:t>lại</a:t>
            </a:r>
            <a:r>
              <a:rPr lang="en-US" dirty="0"/>
              <a:t> </a:t>
            </a:r>
            <a:r>
              <a:rPr lang="en-US" dirty="0" err="1"/>
              <a:t>các</a:t>
            </a:r>
            <a:r>
              <a:rPr lang="en-US" dirty="0"/>
              <a:t> </a:t>
            </a:r>
            <a:r>
              <a:rPr lang="en-US" dirty="0" err="1"/>
              <a:t>sự</a:t>
            </a:r>
            <a:r>
              <a:rPr lang="en-US" dirty="0"/>
              <a:t> </a:t>
            </a:r>
            <a:r>
              <a:rPr lang="en-US" dirty="0" err="1"/>
              <a:t>kiện</a:t>
            </a:r>
            <a:r>
              <a:rPr lang="en-US" dirty="0"/>
              <a:t> an </a:t>
            </a:r>
            <a:r>
              <a:rPr lang="en-US" dirty="0" err="1"/>
              <a:t>ninh</a:t>
            </a:r>
            <a:r>
              <a:rPr lang="en-US" dirty="0"/>
              <a:t> </a:t>
            </a:r>
            <a:r>
              <a:rPr lang="en-US" dirty="0" err="1"/>
              <a:t>quan</a:t>
            </a:r>
            <a:r>
              <a:rPr lang="en-US" dirty="0"/>
              <a:t> </a:t>
            </a:r>
            <a:r>
              <a:rPr lang="en-US" dirty="0" err="1"/>
              <a:t>trọng</a:t>
            </a:r>
            <a:r>
              <a:rPr lang="en-US" dirty="0"/>
              <a:t> (Not Logging Important Security Events)</a:t>
            </a:r>
            <a:br>
              <a:rPr lang="en-US" dirty="0"/>
            </a:br>
            <a:r>
              <a:rPr lang="en-US" dirty="0"/>
              <a:t>	1.1 </a:t>
            </a:r>
            <a:r>
              <a:rPr lang="en-US" dirty="0" err="1"/>
              <a:t>Giới</a:t>
            </a:r>
            <a:r>
              <a:rPr lang="en-US" dirty="0"/>
              <a:t> </a:t>
            </a:r>
            <a:r>
              <a:rPr lang="en-US" dirty="0" err="1"/>
              <a:t>thiệu</a:t>
            </a:r>
            <a:endParaRPr lang="en-US" dirty="0"/>
          </a:p>
        </p:txBody>
      </p:sp>
      <p:sp>
        <p:nvSpPr>
          <p:cNvPr id="5" name="Rectangle 4">
            <a:extLst>
              <a:ext uri="{FF2B5EF4-FFF2-40B4-BE49-F238E27FC236}">
                <a16:creationId xmlns:a16="http://schemas.microsoft.com/office/drawing/2014/main" id="{D2422661-1DE3-40C9-B04E-9C251CA7AE78}"/>
              </a:ext>
            </a:extLst>
          </p:cNvPr>
          <p:cNvSpPr/>
          <p:nvPr/>
        </p:nvSpPr>
        <p:spPr>
          <a:xfrm>
            <a:off x="1112782" y="5291120"/>
            <a:ext cx="10241018" cy="1200329"/>
          </a:xfrm>
          <a:prstGeom prst="rect">
            <a:avLst/>
          </a:prstGeom>
        </p:spPr>
        <p:txBody>
          <a:bodyPr wrap="square">
            <a:spAutoFit/>
          </a:bodyPr>
          <a:lstStyle/>
          <a:p>
            <a:pPr algn="just"/>
            <a:r>
              <a:rPr lang="vi-VN" sz="2400" b="1" dirty="0">
                <a:latin typeface="Readex Pro" panose="020B0604020202020204" charset="-78"/>
                <a:cs typeface="Readex Pro" panose="020B0604020202020204" charset="-78"/>
              </a:rPr>
              <a:t>Hậu quả:</a:t>
            </a:r>
            <a:r>
              <a:rPr lang="vi-VN" sz="2400" dirty="0">
                <a:latin typeface="Readex Pro" panose="020B0604020202020204" charset="-78"/>
                <a:cs typeface="Readex Pro" panose="020B0604020202020204" charset="-78"/>
              </a:rPr>
              <a:t> Hành vi tấn công, chẳng hạn như Brute-force, có thể diễn ra mà </a:t>
            </a:r>
            <a:r>
              <a:rPr lang="vi-VN" sz="2400" b="1" dirty="0">
                <a:latin typeface="Readex Pro" panose="020B0604020202020204" charset="-78"/>
                <a:cs typeface="Readex Pro" panose="020B0604020202020204" charset="-78"/>
              </a:rPr>
              <a:t>không để lại dấu vết</a:t>
            </a:r>
            <a:r>
              <a:rPr lang="vi-VN" sz="2400" dirty="0">
                <a:latin typeface="Readex Pro" panose="020B0604020202020204" charset="-78"/>
                <a:cs typeface="Readex Pro" panose="020B0604020202020204" charset="-78"/>
              </a:rPr>
              <a:t> chi tiết, khiến đội ngũ bảo mật </a:t>
            </a:r>
            <a:r>
              <a:rPr lang="vi-VN" sz="2400" b="1" dirty="0">
                <a:latin typeface="Readex Pro" panose="020B0604020202020204" charset="-78"/>
                <a:cs typeface="Readex Pro" panose="020B0604020202020204" charset="-78"/>
              </a:rPr>
              <a:t>mù thông tin</a:t>
            </a:r>
            <a:r>
              <a:rPr lang="vi-VN" sz="2400" dirty="0">
                <a:latin typeface="Readex Pro" panose="020B0604020202020204" charset="-78"/>
                <a:cs typeface="Readex Pro" panose="020B0604020202020204" charset="-78"/>
              </a:rPr>
              <a:t> trong quá trình điều tra.</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4195" y="1552354"/>
            <a:ext cx="5401339" cy="3508744"/>
          </a:xfrm>
        </p:spPr>
      </p:pic>
    </p:spTree>
    <p:extLst>
      <p:ext uri="{BB962C8B-B14F-4D97-AF65-F5344CB8AC3E}">
        <p14:creationId xmlns:p14="http://schemas.microsoft.com/office/powerpoint/2010/main" val="37369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3880-B73A-4518-8FBF-8F4BE1C3BE62}"/>
              </a:ext>
            </a:extLst>
          </p:cNvPr>
          <p:cNvSpPr>
            <a:spLocks noGrp="1"/>
          </p:cNvSpPr>
          <p:nvPr>
            <p:ph type="title"/>
          </p:nvPr>
        </p:nvSpPr>
        <p:spPr/>
        <p:txBody>
          <a:bodyPr>
            <a:normAutofit fontScale="90000"/>
          </a:bodyPr>
          <a:lstStyle/>
          <a:p>
            <a:r>
              <a:rPr lang="en-US" sz="3200" dirty="0"/>
              <a:t>1</a:t>
            </a:r>
            <a:r>
              <a:rPr lang="en-US" dirty="0"/>
              <a:t>. </a:t>
            </a:r>
            <a:r>
              <a:rPr lang="en-US" dirty="0" err="1"/>
              <a:t>Không</a:t>
            </a:r>
            <a:r>
              <a:rPr lang="en-US" dirty="0"/>
              <a:t> </a:t>
            </a:r>
            <a:r>
              <a:rPr lang="en-US" dirty="0" err="1"/>
              <a:t>ghi</a:t>
            </a:r>
            <a:r>
              <a:rPr lang="en-US" dirty="0"/>
              <a:t> </a:t>
            </a:r>
            <a:r>
              <a:rPr lang="en-US" dirty="0" err="1"/>
              <a:t>lại</a:t>
            </a:r>
            <a:r>
              <a:rPr lang="en-US" dirty="0"/>
              <a:t> </a:t>
            </a:r>
            <a:r>
              <a:rPr lang="en-US" dirty="0" err="1"/>
              <a:t>các</a:t>
            </a:r>
            <a:r>
              <a:rPr lang="en-US" dirty="0"/>
              <a:t> </a:t>
            </a:r>
            <a:r>
              <a:rPr lang="en-US" dirty="0" err="1"/>
              <a:t>sự</a:t>
            </a:r>
            <a:r>
              <a:rPr lang="en-US" dirty="0"/>
              <a:t> </a:t>
            </a:r>
            <a:r>
              <a:rPr lang="en-US" dirty="0" err="1"/>
              <a:t>kiện</a:t>
            </a:r>
            <a:r>
              <a:rPr lang="en-US" dirty="0"/>
              <a:t> an </a:t>
            </a:r>
            <a:r>
              <a:rPr lang="en-US" dirty="0" err="1"/>
              <a:t>ninh</a:t>
            </a:r>
            <a:r>
              <a:rPr lang="en-US" dirty="0"/>
              <a:t> </a:t>
            </a:r>
            <a:r>
              <a:rPr lang="en-US" dirty="0" err="1"/>
              <a:t>quan</a:t>
            </a:r>
            <a:r>
              <a:rPr lang="en-US" dirty="0"/>
              <a:t> </a:t>
            </a:r>
            <a:r>
              <a:rPr lang="en-US" dirty="0" err="1"/>
              <a:t>trọng</a:t>
            </a:r>
            <a:r>
              <a:rPr lang="en-US" dirty="0"/>
              <a:t> (Not Logging Important Security Events)</a:t>
            </a:r>
            <a:br>
              <a:rPr lang="en-US" dirty="0"/>
            </a:br>
            <a:r>
              <a:rPr lang="en-US" dirty="0"/>
              <a:t>	1.2 </a:t>
            </a:r>
            <a:r>
              <a:rPr lang="en-US" dirty="0" err="1"/>
              <a:t>Giải</a:t>
            </a:r>
            <a:r>
              <a:rPr lang="en-US" dirty="0"/>
              <a:t> </a:t>
            </a:r>
            <a:r>
              <a:rPr lang="en-US" dirty="0" err="1"/>
              <a:t>pháp</a:t>
            </a:r>
            <a:r>
              <a:rPr lang="en-US" dirty="0"/>
              <a:t> </a:t>
            </a:r>
            <a:r>
              <a:rPr lang="en-US" dirty="0" err="1"/>
              <a:t>phòng</a:t>
            </a:r>
            <a:r>
              <a:rPr lang="en-US" dirty="0"/>
              <a:t> </a:t>
            </a:r>
            <a:r>
              <a:rPr lang="en-US" dirty="0" err="1"/>
              <a:t>chống</a:t>
            </a:r>
            <a:endParaRPr lang="en-US" sz="3100" dirty="0"/>
          </a:p>
        </p:txBody>
      </p:sp>
      <p:sp>
        <p:nvSpPr>
          <p:cNvPr id="3" name="Content Placeholder 2">
            <a:extLst>
              <a:ext uri="{FF2B5EF4-FFF2-40B4-BE49-F238E27FC236}">
                <a16:creationId xmlns:a16="http://schemas.microsoft.com/office/drawing/2014/main" id="{4F1C6FE0-E3D8-4CCE-9D6C-14D32428CF39}"/>
              </a:ext>
            </a:extLst>
          </p:cNvPr>
          <p:cNvSpPr>
            <a:spLocks noGrp="1"/>
          </p:cNvSpPr>
          <p:nvPr>
            <p:ph idx="1"/>
          </p:nvPr>
        </p:nvSpPr>
        <p:spPr>
          <a:xfrm>
            <a:off x="838200" y="1655379"/>
            <a:ext cx="10515600" cy="4521583"/>
          </a:xfrm>
        </p:spPr>
        <p:txBody>
          <a:bodyPr>
            <a:normAutofit/>
          </a:bodyPr>
          <a:lstStyle/>
          <a:p>
            <a:pPr marL="800100" lvl="1" indent="-342900">
              <a:spcAft>
                <a:spcPts val="600"/>
              </a:spcAft>
              <a:buFont typeface="Arial" panose="020B0604020202020204" pitchFamily="34" charset="0"/>
              <a:buChar char="•"/>
            </a:pPr>
            <a:r>
              <a:rPr lang="vi-VN" dirty="0"/>
              <a:t>Xác định các sự kiện quan trọng cần được log: đăng nhập, logout, thay đổi quyền, truy cập dữ liệu nhạy cảm, lỗi xác thực, cấu hình hệ thống.</a:t>
            </a:r>
            <a:endParaRPr lang="en-US" dirty="0"/>
          </a:p>
          <a:p>
            <a:pPr marL="800100" lvl="1" indent="-342900">
              <a:spcAft>
                <a:spcPts val="600"/>
              </a:spcAft>
              <a:buFont typeface="Arial" panose="020B0604020202020204" pitchFamily="34" charset="0"/>
              <a:buChar char="•"/>
            </a:pPr>
            <a:r>
              <a:rPr lang="vi-VN" dirty="0"/>
              <a:t>Dùng framework hoặc standard logging: như OWASP Logging Cheat</a:t>
            </a:r>
            <a:r>
              <a:rPr lang="en-US" dirty="0"/>
              <a:t> </a:t>
            </a:r>
            <a:r>
              <a:rPr lang="en-US" dirty="0" err="1"/>
              <a:t>Gheet</a:t>
            </a:r>
            <a:r>
              <a:rPr lang="en-US" dirty="0"/>
              <a:t>, Syslog, ELK Stack.</a:t>
            </a:r>
          </a:p>
          <a:p>
            <a:pPr marL="800100" lvl="1" indent="-342900">
              <a:spcAft>
                <a:spcPts val="600"/>
              </a:spcAft>
              <a:buFont typeface="Arial" panose="020B0604020202020204" pitchFamily="34" charset="0"/>
              <a:buChar char="•"/>
            </a:pPr>
            <a:r>
              <a:rPr lang="en-US" dirty="0" err="1"/>
              <a:t>Thiết</a:t>
            </a:r>
            <a:r>
              <a:rPr lang="en-US" dirty="0"/>
              <a:t> </a:t>
            </a:r>
            <a:r>
              <a:rPr lang="en-US" dirty="0" err="1"/>
              <a:t>lập</a:t>
            </a:r>
            <a:r>
              <a:rPr lang="en-US" dirty="0"/>
              <a:t> log ở </a:t>
            </a:r>
            <a:r>
              <a:rPr lang="en-US" dirty="0" err="1"/>
              <a:t>nhiều</a:t>
            </a:r>
            <a:r>
              <a:rPr lang="en-US" dirty="0"/>
              <a:t> </a:t>
            </a:r>
            <a:r>
              <a:rPr lang="en-US" dirty="0" err="1"/>
              <a:t>cấp</a:t>
            </a:r>
            <a:r>
              <a:rPr lang="en-US" dirty="0"/>
              <a:t> </a:t>
            </a:r>
            <a:r>
              <a:rPr lang="en-US" dirty="0" err="1"/>
              <a:t>độ</a:t>
            </a:r>
            <a:r>
              <a:rPr lang="en-US" dirty="0"/>
              <a:t> (INFO, WARN, ERROR, SECURITY) </a:t>
            </a:r>
            <a:r>
              <a:rPr lang="en-US" dirty="0" err="1"/>
              <a:t>để</a:t>
            </a:r>
            <a:r>
              <a:rPr lang="en-US" dirty="0"/>
              <a:t> </a:t>
            </a:r>
            <a:r>
              <a:rPr lang="en-US" dirty="0" err="1"/>
              <a:t>không</a:t>
            </a:r>
            <a:r>
              <a:rPr lang="en-US" dirty="0"/>
              <a:t> </a:t>
            </a:r>
            <a:r>
              <a:rPr lang="en-US" dirty="0" err="1"/>
              <a:t>bỏ</a:t>
            </a:r>
            <a:r>
              <a:rPr lang="en-US" dirty="0"/>
              <a:t> </a:t>
            </a:r>
            <a:r>
              <a:rPr lang="en-US" dirty="0" err="1"/>
              <a:t>sót</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trọng</a:t>
            </a:r>
            <a:r>
              <a:rPr lang="en-US" dirty="0"/>
              <a:t>.</a:t>
            </a:r>
          </a:p>
          <a:p>
            <a:pPr marL="800100" lvl="1" indent="-342900">
              <a:spcAft>
                <a:spcPts val="600"/>
              </a:spcAft>
              <a:buFont typeface="Arial" panose="020B0604020202020204" pitchFamily="34" charset="0"/>
              <a:buChar char="•"/>
            </a:pPr>
            <a:r>
              <a:rPr lang="vi-VN" dirty="0"/>
              <a:t>Kiểm tra định kỳ log coverage – đảm bảo các module, API, hoặc hành động quan trọng đều có log tương ứng.</a:t>
            </a:r>
          </a:p>
          <a:p>
            <a:endParaRPr lang="en-US" b="1" dirty="0"/>
          </a:p>
        </p:txBody>
      </p:sp>
    </p:spTree>
    <p:extLst>
      <p:ext uri="{BB962C8B-B14F-4D97-AF65-F5344CB8AC3E}">
        <p14:creationId xmlns:p14="http://schemas.microsoft.com/office/powerpoint/2010/main" val="63961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5B58-827C-44CB-81AC-DAD16A188163}"/>
              </a:ext>
            </a:extLst>
          </p:cNvPr>
          <p:cNvSpPr>
            <a:spLocks noGrp="1"/>
          </p:cNvSpPr>
          <p:nvPr>
            <p:ph type="title"/>
          </p:nvPr>
        </p:nvSpPr>
        <p:spPr>
          <a:xfrm>
            <a:off x="838200" y="152005"/>
            <a:ext cx="10515600" cy="1534905"/>
          </a:xfrm>
        </p:spPr>
        <p:txBody>
          <a:bodyPr>
            <a:normAutofit fontScale="90000"/>
          </a:bodyPr>
          <a:lstStyle/>
          <a:p>
            <a:r>
              <a:rPr lang="en-US" dirty="0"/>
              <a:t>2. </a:t>
            </a:r>
            <a:r>
              <a:rPr lang="en-US" dirty="0" err="1"/>
              <a:t>Thiếu</a:t>
            </a:r>
            <a:r>
              <a:rPr lang="en-US" dirty="0"/>
              <a:t> </a:t>
            </a:r>
            <a:r>
              <a:rPr lang="en-US" dirty="0" err="1"/>
              <a:t>quy</a:t>
            </a:r>
            <a:r>
              <a:rPr lang="en-US" dirty="0"/>
              <a:t> trình </a:t>
            </a:r>
            <a:r>
              <a:rPr lang="en-US" dirty="0" err="1"/>
              <a:t>để</a:t>
            </a:r>
            <a:r>
              <a:rPr lang="en-US" dirty="0"/>
              <a:t> </a:t>
            </a:r>
            <a:r>
              <a:rPr lang="en-US" dirty="0" err="1"/>
              <a:t>xem</a:t>
            </a:r>
            <a:r>
              <a:rPr lang="en-US" dirty="0"/>
              <a:t> xét </a:t>
            </a:r>
            <a:r>
              <a:rPr lang="en-US" dirty="0" err="1"/>
              <a:t>và</a:t>
            </a:r>
            <a:r>
              <a:rPr lang="en-US" dirty="0"/>
              <a:t> </a:t>
            </a:r>
            <a:r>
              <a:rPr lang="en-US" dirty="0" err="1"/>
              <a:t>phản</a:t>
            </a:r>
            <a:r>
              <a:rPr lang="en-US" dirty="0"/>
              <a:t> ứng với Log (Not Having a Process for Reviewing and Responding)</a:t>
            </a:r>
            <a:br>
              <a:rPr lang="en-US" dirty="0"/>
            </a:br>
            <a:r>
              <a:rPr lang="en-US" dirty="0"/>
              <a:t>	2.1 </a:t>
            </a:r>
            <a:r>
              <a:rPr lang="en-US" dirty="0" err="1"/>
              <a:t>Giới</a:t>
            </a:r>
            <a:r>
              <a:rPr lang="en-US" dirty="0"/>
              <a:t> </a:t>
            </a:r>
            <a:r>
              <a:rPr lang="en-US" dirty="0" err="1"/>
              <a:t>thiệu</a:t>
            </a:r>
            <a:endParaRPr lang="en-US" sz="3100" dirty="0"/>
          </a:p>
        </p:txBody>
      </p:sp>
      <p:sp>
        <p:nvSpPr>
          <p:cNvPr id="3" name="Content Placeholder 2">
            <a:extLst>
              <a:ext uri="{FF2B5EF4-FFF2-40B4-BE49-F238E27FC236}">
                <a16:creationId xmlns:a16="http://schemas.microsoft.com/office/drawing/2014/main" id="{6D98DF85-77FE-4D43-83B6-09B29A82C1A4}"/>
              </a:ext>
            </a:extLst>
          </p:cNvPr>
          <p:cNvSpPr>
            <a:spLocks noGrp="1"/>
          </p:cNvSpPr>
          <p:nvPr>
            <p:ph idx="1"/>
          </p:nvPr>
        </p:nvSpPr>
        <p:spPr>
          <a:xfrm>
            <a:off x="838200" y="1560786"/>
            <a:ext cx="10515600" cy="4616178"/>
          </a:xfrm>
        </p:spPr>
        <p:txBody>
          <a:bodyPr>
            <a:normAutofit/>
          </a:bodyPr>
          <a:lstStyle/>
          <a:p>
            <a:endParaRPr lang="en-US" dirty="0"/>
          </a:p>
          <a:p>
            <a:r>
              <a:rPr lang="vi-VN" dirty="0"/>
              <a:t>Đây là thất bại về Quy trình và Con người. Log đã được ghi, hệ thống SIEM đã tự động tạo cảnh báo (alert), nhưng không có ai hoặc không có quy trình để tiếp nhận, xác minh (triage) và xử lý cảnh báo đó.</a:t>
            </a:r>
          </a:p>
          <a:p>
            <a:r>
              <a:rPr lang="vi-VN" dirty="0"/>
              <a:t/>
            </a:r>
            <a:br>
              <a:rPr lang="vi-VN" dirty="0"/>
            </a:br>
            <a:r>
              <a:rPr lang="en-US" dirty="0" err="1"/>
              <a:t>Nguyên</a:t>
            </a:r>
            <a:r>
              <a:rPr lang="en-US" dirty="0"/>
              <a:t> </a:t>
            </a:r>
            <a:r>
              <a:rPr lang="en-US" dirty="0" err="1"/>
              <a:t>nhân</a:t>
            </a:r>
            <a:r>
              <a:rPr lang="en-US" dirty="0"/>
              <a:t>: </a:t>
            </a:r>
            <a:r>
              <a:rPr lang="en-US" dirty="0" err="1"/>
              <a:t>Thiếu</a:t>
            </a:r>
            <a:r>
              <a:rPr lang="en-US" dirty="0"/>
              <a:t> </a:t>
            </a:r>
            <a:r>
              <a:rPr lang="en-US" dirty="0" err="1"/>
              <a:t>nhân</a:t>
            </a:r>
            <a:r>
              <a:rPr lang="en-US" dirty="0"/>
              <a:t> </a:t>
            </a:r>
            <a:r>
              <a:rPr lang="en-US" dirty="0" err="1"/>
              <a:t>sự</a:t>
            </a:r>
            <a:r>
              <a:rPr lang="en-US" dirty="0"/>
              <a:t> (SOC team), </a:t>
            </a:r>
            <a:r>
              <a:rPr lang="en-US" dirty="0" err="1"/>
              <a:t>hoặc</a:t>
            </a:r>
            <a:r>
              <a:rPr lang="en-US" dirty="0"/>
              <a:t> </a:t>
            </a:r>
            <a:r>
              <a:rPr lang="en-US" dirty="0" err="1"/>
              <a:t>đội</a:t>
            </a:r>
            <a:r>
              <a:rPr lang="en-US" dirty="0"/>
              <a:t> </a:t>
            </a:r>
            <a:r>
              <a:rPr lang="en-US" dirty="0" err="1"/>
              <a:t>ngũ</a:t>
            </a:r>
            <a:r>
              <a:rPr lang="en-US" dirty="0"/>
              <a:t> </a:t>
            </a:r>
            <a:r>
              <a:rPr lang="en-US" dirty="0" err="1"/>
              <a:t>bị</a:t>
            </a:r>
            <a:r>
              <a:rPr lang="en-US" dirty="0"/>
              <a:t> </a:t>
            </a:r>
            <a:r>
              <a:rPr lang="en-US" dirty="0" err="1"/>
              <a:t>quá</a:t>
            </a:r>
            <a:r>
              <a:rPr lang="en-US" dirty="0"/>
              <a:t> </a:t>
            </a:r>
            <a:r>
              <a:rPr lang="en-US" dirty="0" err="1"/>
              <a:t>tải</a:t>
            </a:r>
            <a:r>
              <a:rPr lang="en-US" dirty="0"/>
              <a:t> </a:t>
            </a:r>
            <a:r>
              <a:rPr lang="en-US" dirty="0" err="1"/>
              <a:t>cảnh</a:t>
            </a:r>
            <a:r>
              <a:rPr lang="en-US" dirty="0"/>
              <a:t> </a:t>
            </a:r>
            <a:r>
              <a:rPr lang="en-US" dirty="0" err="1"/>
              <a:t>báo</a:t>
            </a:r>
            <a:r>
              <a:rPr lang="en-US" dirty="0"/>
              <a:t> (Alert Fatigue), </a:t>
            </a:r>
            <a:r>
              <a:rPr lang="en-US" dirty="0" err="1"/>
              <a:t>dẫn</a:t>
            </a:r>
            <a:r>
              <a:rPr lang="en-US" dirty="0"/>
              <a:t> </a:t>
            </a:r>
            <a:r>
              <a:rPr lang="en-US" dirty="0" err="1"/>
              <a:t>đến</a:t>
            </a:r>
            <a:r>
              <a:rPr lang="en-US" dirty="0"/>
              <a:t> </a:t>
            </a:r>
            <a:r>
              <a:rPr lang="en-US" dirty="0" err="1"/>
              <a:t>việc</a:t>
            </a:r>
            <a:r>
              <a:rPr lang="en-US" dirty="0"/>
              <a:t> </a:t>
            </a:r>
            <a:r>
              <a:rPr lang="en-US" dirty="0" err="1"/>
              <a:t>bỏ</a:t>
            </a:r>
            <a:r>
              <a:rPr lang="en-US" dirty="0"/>
              <a:t> qua </a:t>
            </a:r>
            <a:r>
              <a:rPr lang="en-US" dirty="0" err="1"/>
              <a:t>các</a:t>
            </a:r>
            <a:r>
              <a:rPr lang="en-US" dirty="0"/>
              <a:t> </a:t>
            </a:r>
            <a:r>
              <a:rPr lang="en-US" dirty="0" err="1"/>
              <a:t>cảnh</a:t>
            </a:r>
            <a:r>
              <a:rPr lang="en-US" dirty="0"/>
              <a:t> </a:t>
            </a:r>
            <a:r>
              <a:rPr lang="en-US" dirty="0" err="1"/>
              <a:t>báo</a:t>
            </a:r>
            <a:r>
              <a:rPr lang="en-US" dirty="0"/>
              <a:t> </a:t>
            </a:r>
            <a:r>
              <a:rPr lang="en-US" dirty="0" err="1"/>
              <a:t>quan</a:t>
            </a:r>
            <a:r>
              <a:rPr lang="en-US" dirty="0"/>
              <a:t> </a:t>
            </a:r>
            <a:r>
              <a:rPr lang="en-US" dirty="0" err="1"/>
              <a:t>trọng</a:t>
            </a:r>
            <a:r>
              <a:rPr lang="en-US" dirty="0"/>
              <a:t>.</a:t>
            </a:r>
          </a:p>
          <a:p>
            <a:endParaRPr lang="en-US" dirty="0"/>
          </a:p>
        </p:txBody>
      </p:sp>
    </p:spTree>
    <p:extLst>
      <p:ext uri="{BB962C8B-B14F-4D97-AF65-F5344CB8AC3E}">
        <p14:creationId xmlns:p14="http://schemas.microsoft.com/office/powerpoint/2010/main" val="243716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1AAA-296B-43ED-88B2-50556EB8A765}"/>
              </a:ext>
            </a:extLst>
          </p:cNvPr>
          <p:cNvSpPr>
            <a:spLocks noGrp="1"/>
          </p:cNvSpPr>
          <p:nvPr>
            <p:ph type="title"/>
          </p:nvPr>
        </p:nvSpPr>
        <p:spPr/>
        <p:txBody>
          <a:bodyPr>
            <a:normAutofit fontScale="90000"/>
          </a:bodyPr>
          <a:lstStyle/>
          <a:p>
            <a:r>
              <a:rPr lang="en-US" dirty="0"/>
              <a:t>2. </a:t>
            </a:r>
            <a:r>
              <a:rPr lang="en-US" dirty="0" err="1"/>
              <a:t>Thiếu</a:t>
            </a:r>
            <a:r>
              <a:rPr lang="en-US" dirty="0"/>
              <a:t> </a:t>
            </a:r>
            <a:r>
              <a:rPr lang="en-US" dirty="0" err="1"/>
              <a:t>quy</a:t>
            </a:r>
            <a:r>
              <a:rPr lang="en-US" dirty="0"/>
              <a:t> </a:t>
            </a:r>
            <a:r>
              <a:rPr lang="en-US" dirty="0" err="1"/>
              <a:t>trình</a:t>
            </a:r>
            <a:r>
              <a:rPr lang="en-US" dirty="0"/>
              <a:t> </a:t>
            </a:r>
            <a:r>
              <a:rPr lang="en-US" dirty="0" err="1"/>
              <a:t>để</a:t>
            </a:r>
            <a:r>
              <a:rPr lang="en-US" dirty="0"/>
              <a:t> </a:t>
            </a:r>
            <a:r>
              <a:rPr lang="en-US" dirty="0" err="1"/>
              <a:t>xem</a:t>
            </a:r>
            <a:r>
              <a:rPr lang="en-US" dirty="0"/>
              <a:t> </a:t>
            </a:r>
            <a:r>
              <a:rPr lang="en-US" dirty="0" err="1"/>
              <a:t>xét</a:t>
            </a:r>
            <a:r>
              <a:rPr lang="en-US" dirty="0"/>
              <a:t> </a:t>
            </a:r>
            <a:r>
              <a:rPr lang="en-US" dirty="0" err="1"/>
              <a:t>và</a:t>
            </a:r>
            <a:r>
              <a:rPr lang="en-US" dirty="0"/>
              <a:t> </a:t>
            </a:r>
            <a:r>
              <a:rPr lang="en-US" dirty="0" err="1"/>
              <a:t>phản</a:t>
            </a:r>
            <a:r>
              <a:rPr lang="en-US" dirty="0"/>
              <a:t> </a:t>
            </a:r>
            <a:r>
              <a:rPr lang="en-US" dirty="0" err="1"/>
              <a:t>ứng</a:t>
            </a:r>
            <a:r>
              <a:rPr lang="en-US" dirty="0"/>
              <a:t> </a:t>
            </a:r>
            <a:r>
              <a:rPr lang="en-US" dirty="0" err="1"/>
              <a:t>với</a:t>
            </a:r>
            <a:r>
              <a:rPr lang="en-US" dirty="0"/>
              <a:t> Log (Not Having a Process for Reviewing and Responding)</a:t>
            </a:r>
            <a:br>
              <a:rPr lang="en-US" dirty="0"/>
            </a:br>
            <a:r>
              <a:rPr lang="en-US" dirty="0"/>
              <a:t>	2.1 </a:t>
            </a:r>
            <a:r>
              <a:rPr lang="en-US" dirty="0" err="1"/>
              <a:t>Giới</a:t>
            </a:r>
            <a:r>
              <a:rPr lang="en-US" dirty="0"/>
              <a:t> </a:t>
            </a:r>
            <a:r>
              <a:rPr lang="en-US" dirty="0" err="1"/>
              <a:t>thiệu</a:t>
            </a:r>
            <a:endParaRPr lang="en-US" dirty="0"/>
          </a:p>
        </p:txBody>
      </p:sp>
      <p:pic>
        <p:nvPicPr>
          <p:cNvPr id="4" name="Picture 2">
            <a:extLst>
              <a:ext uri="{FF2B5EF4-FFF2-40B4-BE49-F238E27FC236}">
                <a16:creationId xmlns:a16="http://schemas.microsoft.com/office/drawing/2014/main" id="{3F6CCCFC-08E7-4EDD-B0A2-1276A88668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614378"/>
            <a:ext cx="6668814" cy="35094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B157A5-7B6E-4DA0-B43B-D49377DE62E0}"/>
              </a:ext>
            </a:extLst>
          </p:cNvPr>
          <p:cNvSpPr/>
          <p:nvPr/>
        </p:nvSpPr>
        <p:spPr>
          <a:xfrm>
            <a:off x="1068113" y="5454897"/>
            <a:ext cx="10055774" cy="830997"/>
          </a:xfrm>
          <a:prstGeom prst="rect">
            <a:avLst/>
          </a:prstGeom>
        </p:spPr>
        <p:txBody>
          <a:bodyPr wrap="square">
            <a:spAutoFit/>
          </a:bodyPr>
          <a:lstStyle/>
          <a:p>
            <a:r>
              <a:rPr lang="en-US" sz="2400" dirty="0" err="1">
                <a:latin typeface="Readex Pro" panose="020B0604020202020204" charset="-78"/>
                <a:cs typeface="Readex Pro" panose="020B0604020202020204" charset="-78"/>
              </a:rPr>
              <a:t>Hậu</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quả</a:t>
            </a:r>
            <a:r>
              <a:rPr lang="en-US" sz="2400" dirty="0">
                <a:latin typeface="Readex Pro" panose="020B0604020202020204" charset="-78"/>
                <a:cs typeface="Readex Pro" panose="020B0604020202020204" charset="-78"/>
              </a:rPr>
              <a:t>: Log </a:t>
            </a:r>
            <a:r>
              <a:rPr lang="en-US" sz="2400" dirty="0" err="1">
                <a:latin typeface="Readex Pro" panose="020B0604020202020204" charset="-78"/>
                <a:cs typeface="Readex Pro" panose="020B0604020202020204" charset="-78"/>
              </a:rPr>
              <a:t>trở</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nên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vô</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hồn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Phát</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hiện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bị</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muộn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thiệt</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hại</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tăng</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cao</a:t>
            </a:r>
            <a:r>
              <a:rPr lang="en-US" sz="2400" dirty="0">
                <a:latin typeface="Readex Pro" panose="020B0604020202020204" charset="-78"/>
                <a:cs typeface="Readex Pro" panose="020B0604020202020204" charset="-78"/>
              </a:rPr>
              <a:t> do </a:t>
            </a:r>
            <a:r>
              <a:rPr lang="en-US" sz="2400" dirty="0" err="1">
                <a:latin typeface="Readex Pro" panose="020B0604020202020204" charset="-78"/>
                <a:cs typeface="Readex Pro" panose="020B0604020202020204" charset="-78"/>
              </a:rPr>
              <a:t>không</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có</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phản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ứng</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kịp</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thời</a:t>
            </a:r>
            <a:r>
              <a:rPr lang="en-US" sz="2400" dirty="0">
                <a:latin typeface="Readex Pro" panose="020B0604020202020204" charset="-78"/>
                <a:cs typeface="Readex Pro" panose="020B0604020202020204" charset="-78"/>
              </a:rPr>
              <a:t>.</a:t>
            </a:r>
          </a:p>
        </p:txBody>
      </p:sp>
    </p:spTree>
    <p:extLst>
      <p:ext uri="{BB962C8B-B14F-4D97-AF65-F5344CB8AC3E}">
        <p14:creationId xmlns:p14="http://schemas.microsoft.com/office/powerpoint/2010/main" val="34261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4D8B-B0E4-496B-B84E-4B04EE383B31}"/>
              </a:ext>
            </a:extLst>
          </p:cNvPr>
          <p:cNvSpPr>
            <a:spLocks noGrp="1"/>
          </p:cNvSpPr>
          <p:nvPr>
            <p:ph type="title"/>
          </p:nvPr>
        </p:nvSpPr>
        <p:spPr/>
        <p:txBody>
          <a:bodyPr>
            <a:normAutofit fontScale="90000"/>
          </a:bodyPr>
          <a:lstStyle/>
          <a:p>
            <a:r>
              <a:rPr lang="en-US" dirty="0"/>
              <a:t>2. </a:t>
            </a:r>
            <a:r>
              <a:rPr lang="en-US" dirty="0" err="1"/>
              <a:t>Thiếu</a:t>
            </a:r>
            <a:r>
              <a:rPr lang="en-US" dirty="0"/>
              <a:t> </a:t>
            </a:r>
            <a:r>
              <a:rPr lang="en-US" dirty="0" err="1"/>
              <a:t>quy</a:t>
            </a:r>
            <a:r>
              <a:rPr lang="en-US" dirty="0"/>
              <a:t> </a:t>
            </a:r>
            <a:r>
              <a:rPr lang="en-US" dirty="0" err="1"/>
              <a:t>trình</a:t>
            </a:r>
            <a:r>
              <a:rPr lang="en-US" dirty="0"/>
              <a:t> </a:t>
            </a:r>
            <a:r>
              <a:rPr lang="en-US" dirty="0" err="1"/>
              <a:t>để</a:t>
            </a:r>
            <a:r>
              <a:rPr lang="en-US" dirty="0"/>
              <a:t> </a:t>
            </a:r>
            <a:r>
              <a:rPr lang="en-US" dirty="0" err="1"/>
              <a:t>xem</a:t>
            </a:r>
            <a:r>
              <a:rPr lang="en-US" dirty="0"/>
              <a:t> </a:t>
            </a:r>
            <a:r>
              <a:rPr lang="en-US" dirty="0" err="1"/>
              <a:t>xét</a:t>
            </a:r>
            <a:r>
              <a:rPr lang="en-US" dirty="0"/>
              <a:t> </a:t>
            </a:r>
            <a:r>
              <a:rPr lang="en-US" dirty="0" err="1"/>
              <a:t>và</a:t>
            </a:r>
            <a:r>
              <a:rPr lang="en-US" dirty="0"/>
              <a:t> </a:t>
            </a:r>
            <a:r>
              <a:rPr lang="en-US" dirty="0" err="1"/>
              <a:t>phản</a:t>
            </a:r>
            <a:r>
              <a:rPr lang="en-US" dirty="0"/>
              <a:t> </a:t>
            </a:r>
            <a:r>
              <a:rPr lang="en-US" dirty="0" err="1"/>
              <a:t>ứng</a:t>
            </a:r>
            <a:r>
              <a:rPr lang="en-US" dirty="0"/>
              <a:t> </a:t>
            </a:r>
            <a:r>
              <a:rPr lang="en-US" dirty="0" err="1"/>
              <a:t>với</a:t>
            </a:r>
            <a:r>
              <a:rPr lang="en-US" dirty="0"/>
              <a:t> Log (Not Having a Process for Reviewing and Responding)</a:t>
            </a:r>
            <a:br>
              <a:rPr lang="en-US" dirty="0"/>
            </a:br>
            <a:r>
              <a:rPr lang="en-US" dirty="0"/>
              <a:t>	2.2 </a:t>
            </a:r>
            <a:r>
              <a:rPr lang="en-US" dirty="0" err="1"/>
              <a:t>Giải</a:t>
            </a:r>
            <a:r>
              <a:rPr lang="en-US" dirty="0"/>
              <a:t> </a:t>
            </a:r>
            <a:r>
              <a:rPr lang="en-US" dirty="0" err="1"/>
              <a:t>pháp</a:t>
            </a:r>
            <a:r>
              <a:rPr lang="en-US" dirty="0"/>
              <a:t> </a:t>
            </a:r>
            <a:r>
              <a:rPr lang="en-US" dirty="0" err="1"/>
              <a:t>phòng</a:t>
            </a:r>
            <a:r>
              <a:rPr lang="en-US" dirty="0"/>
              <a:t> </a:t>
            </a:r>
            <a:r>
              <a:rPr lang="en-US" dirty="0" err="1"/>
              <a:t>chống</a:t>
            </a:r>
            <a:endParaRPr lang="en-US" sz="3100" dirty="0"/>
          </a:p>
        </p:txBody>
      </p:sp>
      <p:sp>
        <p:nvSpPr>
          <p:cNvPr id="3" name="Content Placeholder 2">
            <a:extLst>
              <a:ext uri="{FF2B5EF4-FFF2-40B4-BE49-F238E27FC236}">
                <a16:creationId xmlns:a16="http://schemas.microsoft.com/office/drawing/2014/main" id="{66D08F62-A24C-4A4C-9110-5EE8D505C780}"/>
              </a:ext>
            </a:extLst>
          </p:cNvPr>
          <p:cNvSpPr>
            <a:spLocks noGrp="1"/>
          </p:cNvSpPr>
          <p:nvPr>
            <p:ph idx="1"/>
          </p:nvPr>
        </p:nvSpPr>
        <p:spPr>
          <a:xfrm>
            <a:off x="838200" y="1702676"/>
            <a:ext cx="10515600" cy="4474287"/>
          </a:xfrm>
        </p:spPr>
        <p:txBody>
          <a:bodyPr>
            <a:normAutofit/>
          </a:bodyPr>
          <a:lstStyle/>
          <a:p>
            <a:r>
              <a:rPr lang="en-US" dirty="0" err="1"/>
              <a:t>Xây</a:t>
            </a:r>
            <a:r>
              <a:rPr lang="en-US" dirty="0"/>
              <a:t> </a:t>
            </a:r>
            <a:r>
              <a:rPr lang="en-US" dirty="0" err="1"/>
              <a:t>dựng</a:t>
            </a:r>
            <a:r>
              <a:rPr lang="en-US" dirty="0"/>
              <a:t> </a:t>
            </a:r>
            <a:r>
              <a:rPr lang="en-US" dirty="0" err="1"/>
              <a:t>quy</a:t>
            </a:r>
            <a:r>
              <a:rPr lang="en-US" dirty="0"/>
              <a:t> </a:t>
            </a:r>
            <a:r>
              <a:rPr lang="en-US" dirty="0" err="1"/>
              <a:t>trình</a:t>
            </a:r>
            <a:r>
              <a:rPr lang="en-US" dirty="0"/>
              <a:t> SOC (Security Operation Center) </a:t>
            </a:r>
            <a:r>
              <a:rPr lang="en-US" dirty="0" err="1"/>
              <a:t>rõ</a:t>
            </a:r>
            <a:r>
              <a:rPr lang="en-US" dirty="0"/>
              <a:t> </a:t>
            </a:r>
            <a:r>
              <a:rPr lang="en-US" dirty="0" err="1"/>
              <a:t>ràng</a:t>
            </a:r>
            <a:r>
              <a:rPr lang="en-US" dirty="0"/>
              <a:t>, </a:t>
            </a:r>
            <a:r>
              <a:rPr lang="en-US" dirty="0" err="1"/>
              <a:t>phân</a:t>
            </a:r>
            <a:r>
              <a:rPr lang="en-US" dirty="0"/>
              <a:t> </a:t>
            </a:r>
            <a:r>
              <a:rPr lang="en-US" dirty="0" err="1"/>
              <a:t>công</a:t>
            </a:r>
            <a:r>
              <a:rPr lang="en-US" dirty="0"/>
              <a:t> </a:t>
            </a:r>
            <a:r>
              <a:rPr lang="en-US" dirty="0" err="1"/>
              <a:t>nhân</a:t>
            </a:r>
            <a:r>
              <a:rPr lang="en-US" dirty="0"/>
              <a:t> </a:t>
            </a:r>
            <a:r>
              <a:rPr lang="en-US" dirty="0" err="1"/>
              <a:t>sự</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giám</a:t>
            </a:r>
            <a:r>
              <a:rPr lang="en-US" dirty="0"/>
              <a:t> </a:t>
            </a:r>
            <a:r>
              <a:rPr lang="en-US" dirty="0" err="1"/>
              <a:t>sát</a:t>
            </a:r>
            <a:r>
              <a:rPr lang="en-US" dirty="0"/>
              <a:t> 24/7, </a:t>
            </a:r>
            <a:r>
              <a:rPr lang="en-US" dirty="0" err="1"/>
              <a:t>và</a:t>
            </a:r>
            <a:r>
              <a:rPr lang="en-US" dirty="0"/>
              <a:t> </a:t>
            </a:r>
            <a:r>
              <a:rPr lang="en-US" dirty="0" err="1"/>
              <a:t>định</a:t>
            </a:r>
            <a:r>
              <a:rPr lang="en-US" dirty="0"/>
              <a:t> </a:t>
            </a:r>
            <a:r>
              <a:rPr lang="en-US" dirty="0" err="1"/>
              <a:t>kỳ</a:t>
            </a:r>
            <a:r>
              <a:rPr lang="en-US" dirty="0"/>
              <a:t> </a:t>
            </a:r>
            <a:r>
              <a:rPr lang="en-US" dirty="0" err="1"/>
              <a:t>kiểm</a:t>
            </a:r>
            <a:r>
              <a:rPr lang="en-US" dirty="0"/>
              <a:t> </a:t>
            </a:r>
            <a:r>
              <a:rPr lang="en-US" dirty="0" err="1"/>
              <a:t>thử</a:t>
            </a:r>
            <a:r>
              <a:rPr lang="en-US" dirty="0"/>
              <a:t> (Log Review Test) </a:t>
            </a:r>
            <a:r>
              <a:rPr lang="en-US" dirty="0" err="1"/>
              <a:t>để</a:t>
            </a:r>
            <a:r>
              <a:rPr lang="en-US" dirty="0"/>
              <a:t> </a:t>
            </a:r>
            <a:r>
              <a:rPr lang="en-US" dirty="0" err="1"/>
              <a:t>đánh</a:t>
            </a:r>
            <a:r>
              <a:rPr lang="en-US" dirty="0"/>
              <a:t> </a:t>
            </a:r>
            <a:r>
              <a:rPr lang="en-US" dirty="0" err="1"/>
              <a:t>giá</a:t>
            </a:r>
            <a:r>
              <a:rPr lang="en-US" dirty="0"/>
              <a:t> </a:t>
            </a:r>
            <a:r>
              <a:rPr lang="en-US" dirty="0" err="1"/>
              <a:t>khả</a:t>
            </a:r>
            <a:r>
              <a:rPr lang="en-US" dirty="0"/>
              <a:t> </a:t>
            </a:r>
            <a:r>
              <a:rPr lang="en-US" dirty="0" err="1"/>
              <a:t>năng</a:t>
            </a:r>
            <a:r>
              <a:rPr lang="en-US" dirty="0"/>
              <a:t> </a:t>
            </a:r>
            <a:r>
              <a:rPr lang="en-US" dirty="0" err="1"/>
              <a:t>phát</a:t>
            </a:r>
            <a:r>
              <a:rPr lang="en-US" dirty="0"/>
              <a:t> </a:t>
            </a:r>
            <a:r>
              <a:rPr lang="en-US" dirty="0" err="1"/>
              <a:t>hiện</a:t>
            </a:r>
            <a:r>
              <a:rPr lang="en-US" dirty="0"/>
              <a:t>.</a:t>
            </a:r>
          </a:p>
          <a:p>
            <a:r>
              <a:rPr lang="en-US" dirty="0"/>
              <a:t/>
            </a:r>
            <a:br>
              <a:rPr lang="en-US" dirty="0"/>
            </a:br>
            <a:endParaRPr lang="en-US" dirty="0"/>
          </a:p>
        </p:txBody>
      </p:sp>
    </p:spTree>
    <p:extLst>
      <p:ext uri="{BB962C8B-B14F-4D97-AF65-F5344CB8AC3E}">
        <p14:creationId xmlns:p14="http://schemas.microsoft.com/office/powerpoint/2010/main" val="356384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339C-A1ED-4578-AB4E-83D62AF9D9BD}"/>
              </a:ext>
            </a:extLst>
          </p:cNvPr>
          <p:cNvSpPr>
            <a:spLocks noGrp="1"/>
          </p:cNvSpPr>
          <p:nvPr>
            <p:ph type="title"/>
          </p:nvPr>
        </p:nvSpPr>
        <p:spPr/>
        <p:txBody>
          <a:bodyPr>
            <a:normAutofit fontScale="90000"/>
          </a:bodyPr>
          <a:lstStyle/>
          <a:p>
            <a:r>
              <a:rPr lang="vi-VN" dirty="0"/>
              <a:t>3.Không </a:t>
            </a:r>
            <a:r>
              <a:rPr lang="en-US" dirty="0"/>
              <a:t>l</a:t>
            </a:r>
            <a:r>
              <a:rPr lang="vi-VN" dirty="0"/>
              <a:t>ưu trữ Log </a:t>
            </a:r>
            <a:r>
              <a:rPr lang="en-US" dirty="0"/>
              <a:t>đ</a:t>
            </a:r>
            <a:r>
              <a:rPr lang="vi-VN" dirty="0"/>
              <a:t>ủ </a:t>
            </a:r>
            <a:r>
              <a:rPr lang="en-US" dirty="0"/>
              <a:t>l</a:t>
            </a:r>
            <a:r>
              <a:rPr lang="vi-VN" dirty="0"/>
              <a:t>âu (Not Storing Logs for Long Enough).</a:t>
            </a:r>
            <a:r>
              <a:rPr lang="en-US" dirty="0"/>
              <a:t/>
            </a:r>
            <a:br>
              <a:rPr lang="en-US" dirty="0"/>
            </a:br>
            <a:r>
              <a:rPr lang="en-US" dirty="0"/>
              <a:t>	3.1 </a:t>
            </a:r>
            <a:r>
              <a:rPr lang="en-US" dirty="0" err="1"/>
              <a:t>Giới</a:t>
            </a:r>
            <a:r>
              <a:rPr lang="en-US" dirty="0"/>
              <a:t> </a:t>
            </a:r>
            <a:r>
              <a:rPr lang="en-US" dirty="0" err="1"/>
              <a:t>thiệu</a:t>
            </a:r>
            <a:endParaRPr lang="en-US" sz="2800" dirty="0"/>
          </a:p>
        </p:txBody>
      </p:sp>
      <p:sp>
        <p:nvSpPr>
          <p:cNvPr id="3" name="Content Placeholder 2">
            <a:extLst>
              <a:ext uri="{FF2B5EF4-FFF2-40B4-BE49-F238E27FC236}">
                <a16:creationId xmlns:a16="http://schemas.microsoft.com/office/drawing/2014/main" id="{8CFB93FC-8CEF-4274-8130-4F2D38E333A8}"/>
              </a:ext>
            </a:extLst>
          </p:cNvPr>
          <p:cNvSpPr>
            <a:spLocks noGrp="1"/>
          </p:cNvSpPr>
          <p:nvPr>
            <p:ph idx="1"/>
          </p:nvPr>
        </p:nvSpPr>
        <p:spPr>
          <a:xfrm>
            <a:off x="838200" y="1477568"/>
            <a:ext cx="10515600" cy="4699395"/>
          </a:xfrm>
        </p:spPr>
        <p:txBody>
          <a:bodyPr>
            <a:normAutofit/>
          </a:bodyPr>
          <a:lstStyle/>
          <a:p>
            <a:r>
              <a:rPr lang="vi-VN" dirty="0"/>
              <a:t>Log bị xóa hoặc ghi đè quá sớm do giới hạn dung lượng lưu trữ, hoặc chính sách lưu trữ không đáp ứng yêu cầu tuân thủ (ví dụ, chỉ lưu 30 ngày).</a:t>
            </a:r>
          </a:p>
          <a:p>
            <a:endParaRPr lang="en-US" dirty="0"/>
          </a:p>
          <a:p>
            <a:endParaRPr lang="en-US" dirty="0"/>
          </a:p>
          <a:p>
            <a:endParaRPr lang="en-US" dirty="0"/>
          </a:p>
          <a:p>
            <a:endParaRPr lang="vi-VN" dirty="0"/>
          </a:p>
        </p:txBody>
      </p:sp>
      <p:pic>
        <p:nvPicPr>
          <p:cNvPr id="1032" name="Picture 8">
            <a:extLst>
              <a:ext uri="{FF2B5EF4-FFF2-40B4-BE49-F238E27FC236}">
                <a16:creationId xmlns:a16="http://schemas.microsoft.com/office/drawing/2014/main" id="{07A4A425-ACA7-4C10-A2D5-923F5051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085" y="2596650"/>
            <a:ext cx="5599715" cy="358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24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1A43-E34A-4625-AE44-8272B9DA64EF}"/>
              </a:ext>
            </a:extLst>
          </p:cNvPr>
          <p:cNvSpPr>
            <a:spLocks noGrp="1"/>
          </p:cNvSpPr>
          <p:nvPr>
            <p:ph type="title"/>
          </p:nvPr>
        </p:nvSpPr>
        <p:spPr/>
        <p:txBody>
          <a:bodyPr>
            <a:normAutofit fontScale="90000"/>
          </a:bodyPr>
          <a:lstStyle/>
          <a:p>
            <a:r>
              <a:rPr lang="vi-VN" dirty="0"/>
              <a:t>3.Không </a:t>
            </a:r>
            <a:r>
              <a:rPr lang="en-US" dirty="0"/>
              <a:t>l</a:t>
            </a:r>
            <a:r>
              <a:rPr lang="vi-VN" dirty="0"/>
              <a:t>ưu trữ Log </a:t>
            </a:r>
            <a:r>
              <a:rPr lang="en-US" dirty="0"/>
              <a:t>đ</a:t>
            </a:r>
            <a:r>
              <a:rPr lang="vi-VN" dirty="0"/>
              <a:t>ủ </a:t>
            </a:r>
            <a:r>
              <a:rPr lang="en-US" dirty="0"/>
              <a:t>l</a:t>
            </a:r>
            <a:r>
              <a:rPr lang="vi-VN" dirty="0"/>
              <a:t>âu (Not Storing Logs for Long Enough).</a:t>
            </a:r>
            <a:r>
              <a:rPr lang="en-US" dirty="0"/>
              <a:t/>
            </a:r>
            <a:br>
              <a:rPr lang="en-US" dirty="0"/>
            </a:br>
            <a:r>
              <a:rPr lang="en-US" dirty="0"/>
              <a:t>	3.1 </a:t>
            </a: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0C333515-A357-47FA-BDE6-90E75AA0F8BA}"/>
              </a:ext>
            </a:extLst>
          </p:cNvPr>
          <p:cNvSpPr>
            <a:spLocks noGrp="1"/>
          </p:cNvSpPr>
          <p:nvPr>
            <p:ph idx="1"/>
          </p:nvPr>
        </p:nvSpPr>
        <p:spPr/>
        <p:txBody>
          <a:bodyPr>
            <a:normAutofit/>
          </a:bodyPr>
          <a:lstStyle/>
          <a:p>
            <a:r>
              <a:rPr lang="vi-VN" b="1" dirty="0"/>
              <a:t>Hậu quả: </a:t>
            </a:r>
            <a:r>
              <a:rPr lang="vi-VN" dirty="0"/>
              <a:t>Gây ra thách thức lớn cho việc điều tra sự cố trong quá khứ. Khi chúng ta phát hiện ra sự cố (sau 194 ngày), bằng chứng log có thể đã bị xóa. Ngoài ra, việc này còn vi phạm các quy định tuân thủ (như PCI-DSS, GDPR) thường yêu cầu lưu trữ tối thiểu 1 năm.</a:t>
            </a:r>
          </a:p>
          <a:p>
            <a:endParaRPr lang="en-US" dirty="0"/>
          </a:p>
          <a:p>
            <a:endParaRPr lang="en-US" dirty="0"/>
          </a:p>
          <a:p>
            <a:r>
              <a:rPr lang="vi-VN" dirty="0"/>
              <a:t>.</a:t>
            </a:r>
          </a:p>
          <a:p>
            <a:endParaRPr lang="en-US" dirty="0"/>
          </a:p>
          <a:p>
            <a:endParaRPr lang="en-US" dirty="0"/>
          </a:p>
        </p:txBody>
      </p:sp>
    </p:spTree>
    <p:extLst>
      <p:ext uri="{BB962C8B-B14F-4D97-AF65-F5344CB8AC3E}">
        <p14:creationId xmlns:p14="http://schemas.microsoft.com/office/powerpoint/2010/main" val="2545539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EE8A-FE79-4366-9FC7-C01E7B36AF97}"/>
              </a:ext>
            </a:extLst>
          </p:cNvPr>
          <p:cNvSpPr>
            <a:spLocks noGrp="1"/>
          </p:cNvSpPr>
          <p:nvPr>
            <p:ph type="title"/>
          </p:nvPr>
        </p:nvSpPr>
        <p:spPr/>
        <p:txBody>
          <a:bodyPr>
            <a:normAutofit fontScale="90000"/>
          </a:bodyPr>
          <a:lstStyle/>
          <a:p>
            <a:r>
              <a:rPr lang="vi-VN" dirty="0"/>
              <a:t>3.Không </a:t>
            </a:r>
            <a:r>
              <a:rPr lang="en-US" dirty="0"/>
              <a:t>l</a:t>
            </a:r>
            <a:r>
              <a:rPr lang="vi-VN" dirty="0"/>
              <a:t>ưu trữ Log </a:t>
            </a:r>
            <a:r>
              <a:rPr lang="en-US" dirty="0"/>
              <a:t>đ</a:t>
            </a:r>
            <a:r>
              <a:rPr lang="vi-VN" dirty="0"/>
              <a:t>ủ </a:t>
            </a:r>
            <a:r>
              <a:rPr lang="en-US" dirty="0"/>
              <a:t>l</a:t>
            </a:r>
            <a:r>
              <a:rPr lang="vi-VN" dirty="0"/>
              <a:t>âu (Not Storing Logs for Long Enough).</a:t>
            </a:r>
            <a:r>
              <a:rPr lang="en-US" dirty="0"/>
              <a:t/>
            </a:r>
            <a:br>
              <a:rPr lang="en-US" dirty="0"/>
            </a:br>
            <a:r>
              <a:rPr lang="en-US" dirty="0"/>
              <a:t>	3.2 </a:t>
            </a:r>
            <a:r>
              <a:rPr lang="en-US" dirty="0" err="1"/>
              <a:t>Giải</a:t>
            </a:r>
            <a:r>
              <a:rPr lang="en-US" dirty="0"/>
              <a:t> </a:t>
            </a:r>
            <a:r>
              <a:rPr lang="en-US" dirty="0" err="1"/>
              <a:t>pháp</a:t>
            </a:r>
            <a:r>
              <a:rPr lang="en-US" dirty="0"/>
              <a:t> </a:t>
            </a:r>
            <a:r>
              <a:rPr lang="en-US" dirty="0" err="1"/>
              <a:t>phòng</a:t>
            </a:r>
            <a:r>
              <a:rPr lang="en-US" dirty="0"/>
              <a:t> </a:t>
            </a:r>
            <a:r>
              <a:rPr lang="en-US" dirty="0" err="1"/>
              <a:t>chống</a:t>
            </a:r>
            <a:endParaRPr lang="en-US" dirty="0"/>
          </a:p>
        </p:txBody>
      </p:sp>
      <p:sp>
        <p:nvSpPr>
          <p:cNvPr id="3" name="Content Placeholder 2">
            <a:extLst>
              <a:ext uri="{FF2B5EF4-FFF2-40B4-BE49-F238E27FC236}">
                <a16:creationId xmlns:a16="http://schemas.microsoft.com/office/drawing/2014/main" id="{238E7394-43B1-486A-B635-6F298E8F95B4}"/>
              </a:ext>
            </a:extLst>
          </p:cNvPr>
          <p:cNvSpPr>
            <a:spLocks noGrp="1"/>
          </p:cNvSpPr>
          <p:nvPr>
            <p:ph idx="1"/>
          </p:nvPr>
        </p:nvSpPr>
        <p:spPr/>
        <p:txBody>
          <a:bodyPr/>
          <a:lstStyle/>
          <a:p>
            <a:pPr marL="342900" indent="-342900">
              <a:spcAft>
                <a:spcPts val="600"/>
              </a:spcAft>
              <a:buFont typeface="Arial" panose="020B0604020202020204" pitchFamily="34" charset="0"/>
              <a:buChar char="•"/>
            </a:pPr>
            <a:r>
              <a:rPr lang="vi-VN" dirty="0"/>
              <a:t>Thiết lập Chính sách Lưu trữ Dài hạn (thường là 1-7 năm). </a:t>
            </a:r>
            <a:endParaRPr lang="en-US" dirty="0"/>
          </a:p>
          <a:p>
            <a:pPr marL="342900" indent="-342900">
              <a:spcAft>
                <a:spcPts val="600"/>
              </a:spcAft>
              <a:buFont typeface="Arial" panose="020B0604020202020204" pitchFamily="34" charset="0"/>
              <a:buChar char="•"/>
            </a:pPr>
            <a:r>
              <a:rPr lang="vi-VN" dirty="0"/>
              <a:t>Sử dụng các giải pháp lưu trữ chi phí thấp (cold storage) cho các log cũ</a:t>
            </a:r>
            <a:r>
              <a:rPr lang="en-US" dirty="0"/>
              <a:t>.</a:t>
            </a:r>
          </a:p>
        </p:txBody>
      </p:sp>
    </p:spTree>
    <p:extLst>
      <p:ext uri="{BB962C8B-B14F-4D97-AF65-F5344CB8AC3E}">
        <p14:creationId xmlns:p14="http://schemas.microsoft.com/office/powerpoint/2010/main" val="31362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91E5-FA97-4E6A-93DC-56A3C0F43276}"/>
              </a:ext>
            </a:extLst>
          </p:cNvPr>
          <p:cNvSpPr>
            <a:spLocks noGrp="1"/>
          </p:cNvSpPr>
          <p:nvPr>
            <p:ph type="title"/>
          </p:nvPr>
        </p:nvSpPr>
        <p:spPr/>
        <p:txBody>
          <a:bodyPr>
            <a:normAutofit fontScale="90000"/>
          </a:bodyPr>
          <a:lstStyle/>
          <a:p>
            <a:r>
              <a:rPr lang="en-US" dirty="0"/>
              <a:t>4.Hệ thống Logging và Monitoring </a:t>
            </a:r>
            <a:r>
              <a:rPr lang="en-US" dirty="0" err="1"/>
              <a:t>không</a:t>
            </a:r>
            <a:r>
              <a:rPr lang="en-US" dirty="0"/>
              <a:t> an </a:t>
            </a:r>
            <a:r>
              <a:rPr lang="en-US" dirty="0" err="1"/>
              <a:t>toàn</a:t>
            </a:r>
            <a:r>
              <a:rPr lang="en-US" dirty="0"/>
              <a:t> (Insecure Logging and Monitoring Systems).</a:t>
            </a:r>
            <a:br>
              <a:rPr lang="en-US" dirty="0"/>
            </a:br>
            <a:r>
              <a:rPr lang="en-US" dirty="0"/>
              <a:t>	4.1 </a:t>
            </a: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FD75B151-335A-43F5-A231-D1F665FD939E}"/>
              </a:ext>
            </a:extLst>
          </p:cNvPr>
          <p:cNvSpPr>
            <a:spLocks noGrp="1"/>
          </p:cNvSpPr>
          <p:nvPr>
            <p:ph idx="1"/>
          </p:nvPr>
        </p:nvSpPr>
        <p:spPr>
          <a:xfrm>
            <a:off x="838200" y="1477568"/>
            <a:ext cx="10515600" cy="4699395"/>
          </a:xfrm>
        </p:spPr>
        <p:txBody>
          <a:bodyPr/>
          <a:lstStyle/>
          <a:p>
            <a:pPr>
              <a:spcAft>
                <a:spcPts val="600"/>
              </a:spcAft>
            </a:pPr>
            <a:r>
              <a:rPr lang="en-US" dirty="0" err="1"/>
              <a:t>Lỗi</a:t>
            </a:r>
            <a:r>
              <a:rPr lang="en-US" dirty="0"/>
              <a:t> </a:t>
            </a:r>
            <a:r>
              <a:rPr lang="en-US" dirty="0" err="1"/>
              <a:t>này</a:t>
            </a:r>
            <a:r>
              <a:rPr lang="en-US" dirty="0"/>
              <a:t> bao </a:t>
            </a:r>
            <a:r>
              <a:rPr lang="en-US" dirty="0" err="1"/>
              <a:t>gồm</a:t>
            </a:r>
            <a:r>
              <a:rPr lang="en-US" dirty="0"/>
              <a:t> </a:t>
            </a:r>
            <a:r>
              <a:rPr lang="en-US" dirty="0" err="1"/>
              <a:t>ba</a:t>
            </a:r>
            <a:r>
              <a:rPr lang="en-US" dirty="0"/>
              <a:t> </a:t>
            </a:r>
            <a:r>
              <a:rPr lang="en-US" dirty="0" err="1"/>
              <a:t>khía</a:t>
            </a:r>
            <a:r>
              <a:rPr lang="en-US" dirty="0"/>
              <a:t> </a:t>
            </a:r>
            <a:r>
              <a:rPr lang="en-US" dirty="0" err="1"/>
              <a:t>cạnh</a:t>
            </a:r>
            <a:r>
              <a:rPr lang="en-US" dirty="0"/>
              <a:t> </a:t>
            </a:r>
            <a:r>
              <a:rPr lang="en-US" dirty="0" err="1"/>
              <a:t>kỹ</a:t>
            </a:r>
            <a:r>
              <a:rPr lang="en-US" dirty="0"/>
              <a:t> </a:t>
            </a:r>
            <a:r>
              <a:rPr lang="en-US" dirty="0" err="1"/>
              <a:t>thuật</a:t>
            </a:r>
            <a:r>
              <a:rPr lang="en-US" dirty="0"/>
              <a:t> </a:t>
            </a:r>
            <a:r>
              <a:rPr lang="en-US" dirty="0" err="1"/>
              <a:t>quan</a:t>
            </a:r>
            <a:r>
              <a:rPr lang="en-US" dirty="0"/>
              <a:t> </a:t>
            </a:r>
            <a:r>
              <a:rPr lang="en-US" dirty="0" err="1"/>
              <a:t>trọng</a:t>
            </a:r>
            <a:r>
              <a:rPr lang="en-US" dirty="0"/>
              <a:t>:</a:t>
            </a:r>
          </a:p>
          <a:p>
            <a:pPr marL="914400" lvl="1" indent="-457200">
              <a:spcAft>
                <a:spcPts val="600"/>
              </a:spcAft>
              <a:buFont typeface="+mj-lt"/>
              <a:buAutoNum type="arabicPeriod"/>
            </a:pPr>
            <a:r>
              <a:rPr lang="vi-VN" dirty="0"/>
              <a:t>Log Không Tập Trung: Log lưu rải rác trên từng máy chủ, dễ bị hacker xóa cục bộ (mất toàn cục).</a:t>
            </a:r>
          </a:p>
          <a:p>
            <a:r>
              <a:rPr lang="vi-VN" dirty="0"/>
              <a:t/>
            </a:r>
            <a:br>
              <a:rPr lang="vi-VN" dirty="0"/>
            </a:br>
            <a:endParaRPr lang="en-US" dirty="0"/>
          </a:p>
        </p:txBody>
      </p:sp>
      <p:pic>
        <p:nvPicPr>
          <p:cNvPr id="3074" name="Picture 2">
            <a:extLst>
              <a:ext uri="{FF2B5EF4-FFF2-40B4-BE49-F238E27FC236}">
                <a16:creationId xmlns:a16="http://schemas.microsoft.com/office/drawing/2014/main" id="{11656EF5-C455-475A-ABC6-8D428DDA5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2950801"/>
            <a:ext cx="57340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15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D1B3-5E59-4F3D-BD57-58B3EC266273}"/>
              </a:ext>
            </a:extLst>
          </p:cNvPr>
          <p:cNvSpPr>
            <a:spLocks noGrp="1"/>
          </p:cNvSpPr>
          <p:nvPr>
            <p:ph type="title"/>
          </p:nvPr>
        </p:nvSpPr>
        <p:spPr/>
        <p:txBody>
          <a:bodyPr/>
          <a:lstStyle/>
          <a:p>
            <a:r>
              <a:rPr lang="en-US" dirty="0"/>
              <a:t>THÀNH VIÊN NHÓM 9</a:t>
            </a:r>
          </a:p>
        </p:txBody>
      </p:sp>
      <p:graphicFrame>
        <p:nvGraphicFramePr>
          <p:cNvPr id="15" name="Table 15">
            <a:extLst>
              <a:ext uri="{FF2B5EF4-FFF2-40B4-BE49-F238E27FC236}">
                <a16:creationId xmlns:a16="http://schemas.microsoft.com/office/drawing/2014/main" id="{AE3D8B28-B032-4E11-8478-9D312591F249}"/>
              </a:ext>
            </a:extLst>
          </p:cNvPr>
          <p:cNvGraphicFramePr>
            <a:graphicFrameLocks noGrp="1"/>
          </p:cNvGraphicFramePr>
          <p:nvPr>
            <p:ph idx="1"/>
            <p:extLst>
              <p:ext uri="{D42A27DB-BD31-4B8C-83A1-F6EECF244321}">
                <p14:modId xmlns:p14="http://schemas.microsoft.com/office/powerpoint/2010/main" val="3650912844"/>
              </p:ext>
            </p:extLst>
          </p:nvPr>
        </p:nvGraphicFramePr>
        <p:xfrm>
          <a:off x="1828801" y="2119150"/>
          <a:ext cx="8212973" cy="2560320"/>
        </p:xfrm>
        <a:graphic>
          <a:graphicData uri="http://schemas.openxmlformats.org/drawingml/2006/table">
            <a:tbl>
              <a:tblPr firstRow="1" bandRow="1">
                <a:tableStyleId>{2D5ABB26-0587-4C30-8999-92F81FD0307C}</a:tableStyleId>
              </a:tblPr>
              <a:tblGrid>
                <a:gridCol w="5189790">
                  <a:extLst>
                    <a:ext uri="{9D8B030D-6E8A-4147-A177-3AD203B41FA5}">
                      <a16:colId xmlns:a16="http://schemas.microsoft.com/office/drawing/2014/main" val="1204930464"/>
                    </a:ext>
                  </a:extLst>
                </a:gridCol>
                <a:gridCol w="3023183">
                  <a:extLst>
                    <a:ext uri="{9D8B030D-6E8A-4147-A177-3AD203B41FA5}">
                      <a16:colId xmlns:a16="http://schemas.microsoft.com/office/drawing/2014/main" val="112644474"/>
                    </a:ext>
                  </a:extLst>
                </a:gridCol>
              </a:tblGrid>
              <a:tr h="434529">
                <a:tc>
                  <a:txBody>
                    <a:bodyPr/>
                    <a:lstStyle/>
                    <a:p>
                      <a:pPr algn="ctr">
                        <a:lnSpc>
                          <a:spcPct val="150000"/>
                        </a:lnSpc>
                      </a:pPr>
                      <a:r>
                        <a:rPr lang="en-US" sz="2400" b="1" dirty="0" err="1">
                          <a:latin typeface="Readex Pro" panose="020B0604020202020204" charset="-78"/>
                          <a:cs typeface="Readex Pro" panose="020B0604020202020204" charset="-78"/>
                        </a:rPr>
                        <a:t>Họ</a:t>
                      </a:r>
                      <a:r>
                        <a:rPr lang="en-US" sz="2400" b="1" dirty="0">
                          <a:latin typeface="Readex Pro" panose="020B0604020202020204" charset="-78"/>
                          <a:cs typeface="Readex Pro" panose="020B0604020202020204" charset="-78"/>
                        </a:rPr>
                        <a:t> </a:t>
                      </a:r>
                      <a:r>
                        <a:rPr lang="en-US" sz="2400" b="1" dirty="0" err="1">
                          <a:latin typeface="Readex Pro" panose="020B0604020202020204" charset="-78"/>
                          <a:cs typeface="Readex Pro" panose="020B0604020202020204" charset="-78"/>
                        </a:rPr>
                        <a:t>Tên</a:t>
                      </a:r>
                      <a:endParaRPr lang="en-US" sz="2400" b="1"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400" b="1" dirty="0">
                          <a:latin typeface="Readex Pro" panose="020B0604020202020204" charset="-78"/>
                          <a:cs typeface="Readex Pro" panose="020B0604020202020204" charset="-78"/>
                        </a:rPr>
                        <a:t>MSSV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733084"/>
                  </a:ext>
                </a:extLst>
              </a:tr>
              <a:tr h="419802">
                <a:tc>
                  <a:txBody>
                    <a:bodyPr/>
                    <a:lstStyle/>
                    <a:p>
                      <a:pPr algn="ctr">
                        <a:lnSpc>
                          <a:spcPct val="150000"/>
                        </a:lnSpc>
                      </a:pPr>
                      <a:r>
                        <a:rPr lang="en-US" sz="2400" u="none" dirty="0">
                          <a:latin typeface="Readex Pro" panose="020B0604020202020204" charset="-78"/>
                          <a:cs typeface="Readex Pro" panose="020B0604020202020204" charset="-78"/>
                        </a:rPr>
                        <a:t>Lê Phan </a:t>
                      </a:r>
                      <a:r>
                        <a:rPr lang="en-US" sz="2400" u="none" dirty="0" err="1">
                          <a:latin typeface="Readex Pro" panose="020B0604020202020204" charset="-78"/>
                          <a:cs typeface="Readex Pro" panose="020B0604020202020204" charset="-78"/>
                        </a:rPr>
                        <a:t>Khả</a:t>
                      </a:r>
                      <a:r>
                        <a:rPr lang="en-US" sz="2400" u="none" dirty="0">
                          <a:latin typeface="Readex Pro" panose="020B0604020202020204" charset="-78"/>
                          <a:cs typeface="Readex Pro" panose="020B0604020202020204" charset="-78"/>
                        </a:rPr>
                        <a:t> </a:t>
                      </a:r>
                      <a:r>
                        <a:rPr lang="en-US" sz="2400" u="none" dirty="0" err="1">
                          <a:latin typeface="Readex Pro" panose="020B0604020202020204" charset="-78"/>
                          <a:cs typeface="Readex Pro" panose="020B0604020202020204" charset="-78"/>
                        </a:rPr>
                        <a:t>Ái</a:t>
                      </a:r>
                      <a:endParaRPr lang="en-US" sz="2400" u="none"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400" u="none" dirty="0">
                          <a:latin typeface="Readex Pro" panose="020B0604020202020204" charset="-78"/>
                          <a:cs typeface="Readex Pro" panose="020B0604020202020204" charset="-78"/>
                        </a:rPr>
                        <a:t>B2204918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122496"/>
                  </a:ext>
                </a:extLst>
              </a:tr>
              <a:tr h="0">
                <a:tc>
                  <a:txBody>
                    <a:bodyPr/>
                    <a:lstStyle/>
                    <a:p>
                      <a:pPr algn="ctr">
                        <a:lnSpc>
                          <a:spcPct val="150000"/>
                        </a:lnSpc>
                      </a:pPr>
                      <a:r>
                        <a:rPr lang="en-US" sz="2400" u="none" dirty="0" err="1">
                          <a:latin typeface="Readex Pro" panose="020B0604020202020204" charset="-78"/>
                          <a:cs typeface="Readex Pro" panose="020B0604020202020204" charset="-78"/>
                        </a:rPr>
                        <a:t>Trần</a:t>
                      </a:r>
                      <a:r>
                        <a:rPr lang="en-US" sz="2400" u="none" dirty="0">
                          <a:latin typeface="Readex Pro" panose="020B0604020202020204" charset="-78"/>
                          <a:cs typeface="Readex Pro" panose="020B0604020202020204" charset="-78"/>
                        </a:rPr>
                        <a:t> Anh Th</a:t>
                      </a:r>
                      <a:r>
                        <a:rPr lang="vi-VN" sz="2400" u="none" dirty="0">
                          <a:latin typeface="Readex Pro" panose="020B0604020202020204" charset="-78"/>
                          <a:cs typeface="Readex Pro" panose="020B0604020202020204" charset="-78"/>
                        </a:rPr>
                        <a:t>ư</a:t>
                      </a:r>
                      <a:endParaRPr lang="en-US" sz="2400" u="none"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400" u="none" dirty="0">
                          <a:latin typeface="Readex Pro" panose="020B0604020202020204" charset="-78"/>
                          <a:cs typeface="Readex Pro" panose="020B0604020202020204" charset="-78"/>
                        </a:rPr>
                        <a:t>B2204971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4672394"/>
                  </a:ext>
                </a:extLst>
              </a:tr>
              <a:tr h="619867">
                <a:tc>
                  <a:txBody>
                    <a:bodyPr/>
                    <a:lstStyle/>
                    <a:p>
                      <a:pPr algn="ctr">
                        <a:lnSpc>
                          <a:spcPct val="150000"/>
                        </a:lnSpc>
                      </a:pPr>
                      <a:r>
                        <a:rPr lang="en-US" sz="2400" u="none" dirty="0">
                          <a:latin typeface="Readex Pro" panose="020B0604020202020204" charset="-78"/>
                          <a:cs typeface="Readex Pro" panose="020B0604020202020204" charset="-78"/>
                        </a:rPr>
                        <a:t>Ngô Phạm H</a:t>
                      </a:r>
                      <a:r>
                        <a:rPr lang="vi-VN" sz="2400" u="none" dirty="0">
                          <a:latin typeface="Readex Pro" panose="020B0604020202020204" charset="-78"/>
                          <a:cs typeface="Readex Pro" panose="020B0604020202020204" charset="-78"/>
                        </a:rPr>
                        <a:t>ư</a:t>
                      </a:r>
                      <a:r>
                        <a:rPr lang="en-US" sz="2400" u="none" dirty="0" err="1">
                          <a:latin typeface="Readex Pro" panose="020B0604020202020204" charset="-78"/>
                          <a:cs typeface="Readex Pro" panose="020B0604020202020204" charset="-78"/>
                        </a:rPr>
                        <a:t>ơng</a:t>
                      </a:r>
                      <a:r>
                        <a:rPr lang="en-US" sz="2400" u="none" dirty="0">
                          <a:latin typeface="Readex Pro" panose="020B0604020202020204" charset="-78"/>
                          <a:cs typeface="Readex Pro" panose="020B0604020202020204" charset="-78"/>
                        </a:rPr>
                        <a:t> Thảo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400" u="none" dirty="0">
                          <a:latin typeface="Readex Pro" panose="020B0604020202020204" charset="-78"/>
                          <a:cs typeface="Readex Pro" panose="020B0604020202020204" charset="-78"/>
                        </a:rPr>
                        <a:t>B2204967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3609678"/>
                  </a:ext>
                </a:extLst>
              </a:tr>
            </a:tbl>
          </a:graphicData>
        </a:graphic>
      </p:graphicFrame>
    </p:spTree>
    <p:extLst>
      <p:ext uri="{BB962C8B-B14F-4D97-AF65-F5344CB8AC3E}">
        <p14:creationId xmlns:p14="http://schemas.microsoft.com/office/powerpoint/2010/main" val="2274619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437-A77F-4CEB-A451-105B88F43385}"/>
              </a:ext>
            </a:extLst>
          </p:cNvPr>
          <p:cNvSpPr>
            <a:spLocks noGrp="1"/>
          </p:cNvSpPr>
          <p:nvPr>
            <p:ph type="title"/>
          </p:nvPr>
        </p:nvSpPr>
        <p:spPr/>
        <p:txBody>
          <a:bodyPr>
            <a:normAutofit fontScale="90000"/>
          </a:bodyPr>
          <a:lstStyle/>
          <a:p>
            <a:r>
              <a:rPr lang="en-US" dirty="0"/>
              <a:t>4.Hệ </a:t>
            </a:r>
            <a:r>
              <a:rPr lang="en-US" dirty="0" err="1"/>
              <a:t>thống</a:t>
            </a:r>
            <a:r>
              <a:rPr lang="en-US" dirty="0"/>
              <a:t> Logging </a:t>
            </a:r>
            <a:r>
              <a:rPr lang="en-US" dirty="0" err="1"/>
              <a:t>và</a:t>
            </a:r>
            <a:r>
              <a:rPr lang="en-US" dirty="0"/>
              <a:t> Monitoring </a:t>
            </a:r>
            <a:r>
              <a:rPr lang="en-US" dirty="0" err="1"/>
              <a:t>không</a:t>
            </a:r>
            <a:r>
              <a:rPr lang="en-US" dirty="0"/>
              <a:t> an </a:t>
            </a:r>
            <a:r>
              <a:rPr lang="en-US" dirty="0" err="1"/>
              <a:t>toàn</a:t>
            </a:r>
            <a:r>
              <a:rPr lang="en-US" dirty="0"/>
              <a:t> (Insecure Logging and Monitoring Systems).</a:t>
            </a:r>
            <a:br>
              <a:rPr lang="en-US" dirty="0"/>
            </a:br>
            <a:r>
              <a:rPr lang="en-US" dirty="0"/>
              <a:t>	4.1 </a:t>
            </a: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6B772CF3-0B7D-47A0-98FD-BD56DA9D19FF}"/>
              </a:ext>
            </a:extLst>
          </p:cNvPr>
          <p:cNvSpPr>
            <a:spLocks noGrp="1"/>
          </p:cNvSpPr>
          <p:nvPr>
            <p:ph idx="1"/>
          </p:nvPr>
        </p:nvSpPr>
        <p:spPr>
          <a:xfrm>
            <a:off x="838200" y="1655379"/>
            <a:ext cx="10515600" cy="4521584"/>
          </a:xfrm>
        </p:spPr>
        <p:txBody>
          <a:bodyPr/>
          <a:lstStyle/>
          <a:p>
            <a:pPr marL="914400" lvl="1" indent="-457200">
              <a:buFont typeface="+mj-lt"/>
              <a:buAutoNum type="arabicPeriod" startAt="2"/>
            </a:pPr>
            <a:r>
              <a:rPr lang="vi-VN" dirty="0"/>
              <a:t>Log Không Chuẩn Hóa: Log đến từ nhiều nguồn với định dạng hỗn loạn, khiến SIEM khó tương quan dữ liệu.</a:t>
            </a:r>
            <a:endParaRPr lang="en-US" dirty="0"/>
          </a:p>
          <a:p>
            <a:pPr marL="914400" lvl="1" indent="-457200">
              <a:buFont typeface="+mj-lt"/>
              <a:buAutoNum type="arabicPeriod" startAt="2"/>
            </a:pPr>
            <a:endParaRPr lang="en-US" dirty="0"/>
          </a:p>
          <a:p>
            <a:pPr marL="914400" lvl="1" indent="-457200">
              <a:buFont typeface="+mj-lt"/>
              <a:buAutoNum type="arabicPeriod" startAt="2"/>
            </a:pPr>
            <a:endParaRPr lang="en-US" dirty="0"/>
          </a:p>
        </p:txBody>
      </p:sp>
      <p:pic>
        <p:nvPicPr>
          <p:cNvPr id="2052" name="Picture 4">
            <a:extLst>
              <a:ext uri="{FF2B5EF4-FFF2-40B4-BE49-F238E27FC236}">
                <a16:creationId xmlns:a16="http://schemas.microsoft.com/office/drawing/2014/main" id="{0AA2A9A0-868B-4507-A9DD-FE5B73383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554" y="2739916"/>
            <a:ext cx="57340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2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0CFF-CE28-4208-A3F6-B6B14A0DA522}"/>
              </a:ext>
            </a:extLst>
          </p:cNvPr>
          <p:cNvSpPr>
            <a:spLocks noGrp="1"/>
          </p:cNvSpPr>
          <p:nvPr>
            <p:ph type="title"/>
          </p:nvPr>
        </p:nvSpPr>
        <p:spPr/>
        <p:txBody>
          <a:bodyPr>
            <a:normAutofit fontScale="90000"/>
          </a:bodyPr>
          <a:lstStyle/>
          <a:p>
            <a:r>
              <a:rPr lang="en-US" dirty="0"/>
              <a:t>4.Hệ </a:t>
            </a:r>
            <a:r>
              <a:rPr lang="en-US" dirty="0" err="1"/>
              <a:t>thống</a:t>
            </a:r>
            <a:r>
              <a:rPr lang="en-US" dirty="0"/>
              <a:t> Logging </a:t>
            </a:r>
            <a:r>
              <a:rPr lang="en-US" dirty="0" err="1"/>
              <a:t>và</a:t>
            </a:r>
            <a:r>
              <a:rPr lang="en-US" dirty="0"/>
              <a:t> Monitoring </a:t>
            </a:r>
            <a:r>
              <a:rPr lang="en-US" dirty="0" err="1"/>
              <a:t>không</a:t>
            </a:r>
            <a:r>
              <a:rPr lang="en-US" dirty="0"/>
              <a:t> an </a:t>
            </a:r>
            <a:r>
              <a:rPr lang="en-US" dirty="0" err="1"/>
              <a:t>toàn</a:t>
            </a:r>
            <a:r>
              <a:rPr lang="en-US" dirty="0"/>
              <a:t> (Insecure Logging and Monitoring Systems).</a:t>
            </a:r>
            <a:br>
              <a:rPr lang="en-US" dirty="0"/>
            </a:br>
            <a:r>
              <a:rPr lang="en-US" dirty="0"/>
              <a:t>	4.1 </a:t>
            </a: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D6AB1EDF-A496-4B32-B924-7B8F57C99740}"/>
              </a:ext>
            </a:extLst>
          </p:cNvPr>
          <p:cNvSpPr>
            <a:spLocks noGrp="1"/>
          </p:cNvSpPr>
          <p:nvPr>
            <p:ph idx="1"/>
          </p:nvPr>
        </p:nvSpPr>
        <p:spPr>
          <a:xfrm>
            <a:off x="838200" y="1557636"/>
            <a:ext cx="10515600" cy="4780101"/>
          </a:xfrm>
        </p:spPr>
        <p:txBody>
          <a:bodyPr/>
          <a:lstStyle/>
          <a:p>
            <a:pPr marL="914400" lvl="1" indent="-457200">
              <a:buFont typeface="+mj-lt"/>
              <a:buAutoNum type="arabicPeriod" startAt="3"/>
            </a:pPr>
            <a:r>
              <a:rPr lang="vi-VN" dirty="0"/>
              <a:t>Log Không Được Bảo Vệ: Log được lưu dưới dạng plaintext, không mã hóa, và phân quyền sai (người dùng không có thẩm quyền vẫn có thể chỉnh sửa).</a:t>
            </a:r>
            <a:endParaRPr lang="en-US" dirty="0"/>
          </a:p>
          <a:p>
            <a:pPr marL="914400" lvl="1" indent="-457200">
              <a:buFont typeface="+mj-lt"/>
              <a:buAutoNum type="arabicPeriod" startAt="3"/>
            </a:pPr>
            <a:endParaRPr lang="en-US" dirty="0"/>
          </a:p>
        </p:txBody>
      </p:sp>
      <p:pic>
        <p:nvPicPr>
          <p:cNvPr id="3074" name="Picture 2">
            <a:extLst>
              <a:ext uri="{FF2B5EF4-FFF2-40B4-BE49-F238E27FC236}">
                <a16:creationId xmlns:a16="http://schemas.microsoft.com/office/drawing/2014/main" id="{41A18121-E054-45A3-85C3-783341B6B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2858016"/>
            <a:ext cx="5734050" cy="2371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69B72F-2077-4499-935E-C3136891C9C2}"/>
              </a:ext>
            </a:extLst>
          </p:cNvPr>
          <p:cNvSpPr/>
          <p:nvPr/>
        </p:nvSpPr>
        <p:spPr>
          <a:xfrm>
            <a:off x="1434661" y="5422125"/>
            <a:ext cx="10326413" cy="1107996"/>
          </a:xfrm>
          <a:prstGeom prst="rect">
            <a:avLst/>
          </a:prstGeom>
        </p:spPr>
        <p:txBody>
          <a:bodyPr wrap="square">
            <a:spAutoFit/>
          </a:bodyPr>
          <a:lstStyle/>
          <a:p>
            <a:r>
              <a:rPr lang="en-US" sz="2400" b="1" dirty="0" err="1">
                <a:solidFill>
                  <a:srgbClr val="000000"/>
                </a:solidFill>
                <a:latin typeface="Readex Pro" panose="020B0604020202020204" charset="-78"/>
                <a:cs typeface="Readex Pro" panose="020B0604020202020204" charset="-78"/>
              </a:rPr>
              <a:t>Hậu</a:t>
            </a:r>
            <a:r>
              <a:rPr lang="en-US" sz="2400" b="1" dirty="0">
                <a:solidFill>
                  <a:srgbClr val="000000"/>
                </a:solidFill>
                <a:latin typeface="Readex Pro" panose="020B0604020202020204" charset="-78"/>
                <a:cs typeface="Readex Pro" panose="020B0604020202020204" charset="-78"/>
              </a:rPr>
              <a:t> </a:t>
            </a:r>
            <a:r>
              <a:rPr lang="en-US" sz="2400" b="1" dirty="0" err="1">
                <a:solidFill>
                  <a:srgbClr val="000000"/>
                </a:solidFill>
                <a:latin typeface="Readex Pro" panose="020B0604020202020204" charset="-78"/>
                <a:cs typeface="Readex Pro" panose="020B0604020202020204" charset="-78"/>
              </a:rPr>
              <a:t>quả</a:t>
            </a:r>
            <a:r>
              <a:rPr lang="en-US" sz="2400" b="1"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Tính</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toàn</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vẹn</a:t>
            </a:r>
            <a:r>
              <a:rPr lang="en-US" sz="2400" dirty="0">
                <a:solidFill>
                  <a:srgbClr val="000000"/>
                </a:solidFill>
                <a:latin typeface="Readex Pro" panose="020B0604020202020204" charset="-78"/>
                <a:cs typeface="Readex Pro" panose="020B0604020202020204" charset="-78"/>
              </a:rPr>
              <a:t> (Integrity) </a:t>
            </a:r>
            <a:r>
              <a:rPr lang="en-US" sz="2400" dirty="0" err="1">
                <a:solidFill>
                  <a:srgbClr val="000000"/>
                </a:solidFill>
                <a:latin typeface="Readex Pro" panose="020B0604020202020204" charset="-78"/>
                <a:cs typeface="Readex Pro" panose="020B0604020202020204" charset="-78"/>
              </a:rPr>
              <a:t>của</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bằng</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chứng</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bị</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xâm</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phạm</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kẻ</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tấn</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công</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có</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thể</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xóa</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dấu</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vết</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rò</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rỉ</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dữ</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liệu</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nhạy</a:t>
            </a:r>
            <a:r>
              <a:rPr lang="en-US" sz="2400" dirty="0">
                <a:solidFill>
                  <a:srgbClr val="000000"/>
                </a:solidFill>
                <a:latin typeface="Readex Pro" panose="020B0604020202020204" charset="-78"/>
                <a:cs typeface="Readex Pro" panose="020B0604020202020204" charset="-78"/>
              </a:rPr>
              <a:t> </a:t>
            </a:r>
            <a:r>
              <a:rPr lang="en-US" sz="2400" dirty="0" err="1">
                <a:solidFill>
                  <a:srgbClr val="000000"/>
                </a:solidFill>
                <a:latin typeface="Readex Pro" panose="020B0604020202020204" charset="-78"/>
                <a:cs typeface="Readex Pro" panose="020B0604020202020204" charset="-78"/>
              </a:rPr>
              <a:t>cảm</a:t>
            </a:r>
            <a:r>
              <a:rPr lang="en-US" sz="2400" dirty="0">
                <a:solidFill>
                  <a:srgbClr val="000000"/>
                </a:solidFill>
                <a:latin typeface="Readex Pro" panose="020B0604020202020204" charset="-78"/>
                <a:cs typeface="Readex Pro" panose="020B0604020202020204" charset="-78"/>
              </a:rPr>
              <a:t>.</a:t>
            </a:r>
            <a:r>
              <a:rPr lang="en-US" dirty="0"/>
              <a:t/>
            </a:r>
            <a:br>
              <a:rPr lang="en-US" dirty="0"/>
            </a:br>
            <a:endParaRPr lang="en-US" dirty="0"/>
          </a:p>
        </p:txBody>
      </p:sp>
    </p:spTree>
    <p:extLst>
      <p:ext uri="{BB962C8B-B14F-4D97-AF65-F5344CB8AC3E}">
        <p14:creationId xmlns:p14="http://schemas.microsoft.com/office/powerpoint/2010/main" val="158312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1528-BC1E-4F9C-BD25-AE8CB21F0821}"/>
              </a:ext>
            </a:extLst>
          </p:cNvPr>
          <p:cNvSpPr>
            <a:spLocks noGrp="1"/>
          </p:cNvSpPr>
          <p:nvPr>
            <p:ph type="title"/>
          </p:nvPr>
        </p:nvSpPr>
        <p:spPr/>
        <p:txBody>
          <a:bodyPr>
            <a:normAutofit fontScale="90000"/>
          </a:bodyPr>
          <a:lstStyle/>
          <a:p>
            <a:r>
              <a:rPr lang="en-US" dirty="0"/>
              <a:t>4.Hệ </a:t>
            </a:r>
            <a:r>
              <a:rPr lang="en-US" dirty="0" err="1"/>
              <a:t>thống</a:t>
            </a:r>
            <a:r>
              <a:rPr lang="en-US" dirty="0"/>
              <a:t> Logging </a:t>
            </a:r>
            <a:r>
              <a:rPr lang="en-US" dirty="0" err="1"/>
              <a:t>và</a:t>
            </a:r>
            <a:r>
              <a:rPr lang="en-US" dirty="0"/>
              <a:t> Monitoring </a:t>
            </a:r>
            <a:r>
              <a:rPr lang="en-US" dirty="0" err="1"/>
              <a:t>không</a:t>
            </a:r>
            <a:r>
              <a:rPr lang="en-US" dirty="0"/>
              <a:t> an </a:t>
            </a:r>
            <a:r>
              <a:rPr lang="en-US" dirty="0" err="1"/>
              <a:t>toàn</a:t>
            </a:r>
            <a:r>
              <a:rPr lang="en-US" dirty="0"/>
              <a:t> (Insecure Logging and Monitoring Systems).</a:t>
            </a:r>
            <a:br>
              <a:rPr lang="en-US" dirty="0"/>
            </a:br>
            <a:r>
              <a:rPr lang="en-US" dirty="0"/>
              <a:t>	4.2 </a:t>
            </a:r>
            <a:r>
              <a:rPr lang="en-US" dirty="0" err="1"/>
              <a:t>Giải</a:t>
            </a:r>
            <a:r>
              <a:rPr lang="en-US" dirty="0"/>
              <a:t> </a:t>
            </a:r>
            <a:r>
              <a:rPr lang="en-US" dirty="0" err="1"/>
              <a:t>pháp</a:t>
            </a:r>
            <a:endParaRPr lang="en-US" dirty="0"/>
          </a:p>
        </p:txBody>
      </p:sp>
      <p:sp>
        <p:nvSpPr>
          <p:cNvPr id="3" name="Content Placeholder 2">
            <a:extLst>
              <a:ext uri="{FF2B5EF4-FFF2-40B4-BE49-F238E27FC236}">
                <a16:creationId xmlns:a16="http://schemas.microsoft.com/office/drawing/2014/main" id="{B611F090-7ABC-485F-80F8-9D8467B509D0}"/>
              </a:ext>
            </a:extLst>
          </p:cNvPr>
          <p:cNvSpPr>
            <a:spLocks noGrp="1"/>
          </p:cNvSpPr>
          <p:nvPr>
            <p:ph idx="1"/>
          </p:nvPr>
        </p:nvSpPr>
        <p:spPr/>
        <p:txBody>
          <a:bodyPr/>
          <a:lstStyle/>
          <a:p>
            <a:pPr marL="342900" indent="-342900">
              <a:buFont typeface="Arial" panose="020B0604020202020204" pitchFamily="34" charset="0"/>
              <a:buChar char="•"/>
            </a:pPr>
            <a:r>
              <a:rPr lang="vi-VN" dirty="0"/>
              <a:t>Bắt buộc triển khai Centralized Logging (ELK/Splunk). </a:t>
            </a:r>
            <a:endParaRPr lang="en-US" dirty="0"/>
          </a:p>
          <a:p>
            <a:endParaRPr lang="en-US" dirty="0"/>
          </a:p>
          <a:p>
            <a:pPr marL="342900" indent="-342900">
              <a:buFont typeface="Arial" panose="020B0604020202020204" pitchFamily="34" charset="0"/>
              <a:buChar char="•"/>
            </a:pPr>
            <a:r>
              <a:rPr lang="vi-VN" dirty="0"/>
              <a:t>Mã hóa (Encrypt) log khi truyền tải và lưu trữ. </a:t>
            </a:r>
            <a:endParaRPr lang="en-US" dirty="0"/>
          </a:p>
          <a:p>
            <a:endParaRPr lang="en-US" dirty="0"/>
          </a:p>
          <a:p>
            <a:pPr marL="342900" indent="-342900">
              <a:buFont typeface="Arial" panose="020B0604020202020204" pitchFamily="34" charset="0"/>
              <a:buChar char="•"/>
            </a:pPr>
            <a:r>
              <a:rPr lang="vi-VN" dirty="0"/>
              <a:t>Phân quyền nghiêm ngặt (Access Control) chỉ cho phép hệ thống giám sát được đọc log.</a:t>
            </a:r>
            <a:endParaRPr lang="en-US" dirty="0"/>
          </a:p>
        </p:txBody>
      </p:sp>
    </p:spTree>
    <p:extLst>
      <p:ext uri="{BB962C8B-B14F-4D97-AF65-F5344CB8AC3E}">
        <p14:creationId xmlns:p14="http://schemas.microsoft.com/office/powerpoint/2010/main" val="18118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661-250A-4413-9CD1-A5022B1F12F7}"/>
              </a:ext>
            </a:extLst>
          </p:cNvPr>
          <p:cNvSpPr>
            <a:spLocks noGrp="1"/>
          </p:cNvSpPr>
          <p:nvPr>
            <p:ph type="title"/>
          </p:nvPr>
        </p:nvSpPr>
        <p:spPr>
          <a:xfrm>
            <a:off x="838200" y="152005"/>
            <a:ext cx="10515600" cy="1329954"/>
          </a:xfrm>
        </p:spPr>
        <p:txBody>
          <a:bodyPr>
            <a:normAutofit fontScale="90000"/>
          </a:bodyPr>
          <a:lstStyle/>
          <a:p>
            <a:r>
              <a:rPr lang="en-US" dirty="0"/>
              <a:t>5. </a:t>
            </a:r>
            <a:r>
              <a:rPr lang="en-US" dirty="0" err="1"/>
              <a:t>Không</a:t>
            </a:r>
            <a:r>
              <a:rPr lang="en-US" dirty="0"/>
              <a:t> </a:t>
            </a:r>
            <a:r>
              <a:rPr lang="en-US" dirty="0" err="1"/>
              <a:t>giám</a:t>
            </a:r>
            <a:r>
              <a:rPr lang="en-US" dirty="0"/>
              <a:t> sát Log để </a:t>
            </a:r>
            <a:r>
              <a:rPr lang="en-US" dirty="0" err="1"/>
              <a:t>tìm</a:t>
            </a:r>
            <a:r>
              <a:rPr lang="en-US" dirty="0"/>
              <a:t> </a:t>
            </a:r>
            <a:r>
              <a:rPr lang="en-US" dirty="0" err="1"/>
              <a:t>hoạt</a:t>
            </a:r>
            <a:r>
              <a:rPr lang="en-US" dirty="0"/>
              <a:t> </a:t>
            </a:r>
            <a:r>
              <a:rPr lang="en-US" dirty="0" err="1"/>
              <a:t>động</a:t>
            </a:r>
            <a:r>
              <a:rPr lang="en-US" dirty="0"/>
              <a:t> </a:t>
            </a:r>
            <a:r>
              <a:rPr lang="en-US" dirty="0" err="1"/>
              <a:t>nghi</a:t>
            </a:r>
            <a:r>
              <a:rPr lang="en-US" dirty="0"/>
              <a:t> ngờ (Not Monitoring Logs for Suspicious Activity).</a:t>
            </a:r>
            <a:br>
              <a:rPr lang="en-US" dirty="0"/>
            </a:br>
            <a:r>
              <a:rPr lang="en-US" dirty="0"/>
              <a:t>     5.1. </a:t>
            </a: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65934ADB-756E-46BF-BEA8-9C17A47F9866}"/>
              </a:ext>
            </a:extLst>
          </p:cNvPr>
          <p:cNvSpPr>
            <a:spLocks noGrp="1"/>
          </p:cNvSpPr>
          <p:nvPr>
            <p:ph idx="1"/>
          </p:nvPr>
        </p:nvSpPr>
        <p:spPr>
          <a:xfrm>
            <a:off x="838200" y="1481959"/>
            <a:ext cx="10515600" cy="4695005"/>
          </a:xfrm>
        </p:spPr>
        <p:txBody>
          <a:bodyPr/>
          <a:lstStyle/>
          <a:p>
            <a:r>
              <a:rPr lang="en-US" dirty="0" err="1"/>
              <a:t>Khi</a:t>
            </a:r>
            <a:r>
              <a:rPr lang="vi-VN" dirty="0"/>
              <a:t> dữ liệu</a:t>
            </a:r>
            <a:r>
              <a:rPr lang="en-US" dirty="0"/>
              <a:t> </a:t>
            </a:r>
            <a:r>
              <a:rPr lang="en-US" dirty="0" err="1"/>
              <a:t>nhật</a:t>
            </a:r>
            <a:r>
              <a:rPr lang="en-US" dirty="0"/>
              <a:t> </a:t>
            </a:r>
            <a:r>
              <a:rPr lang="en-US" dirty="0" err="1"/>
              <a:t>ký</a:t>
            </a:r>
            <a:r>
              <a:rPr lang="vi-VN" dirty="0"/>
              <a:t> </a:t>
            </a:r>
            <a:r>
              <a:rPr lang="en-US" dirty="0"/>
              <a:t>(</a:t>
            </a:r>
            <a:r>
              <a:rPr lang="vi-VN" dirty="0"/>
              <a:t>log</a:t>
            </a:r>
            <a:r>
              <a:rPr lang="en-US" dirty="0"/>
              <a:t> data)</a:t>
            </a:r>
            <a:r>
              <a:rPr lang="vi-VN" dirty="0"/>
              <a:t> được thu thập nhưng </a:t>
            </a:r>
            <a:r>
              <a:rPr lang="en-US" dirty="0" err="1"/>
              <a:t>không</a:t>
            </a:r>
            <a:r>
              <a:rPr lang="en-US" dirty="0"/>
              <a:t> </a:t>
            </a:r>
            <a:r>
              <a:rPr lang="en-US" dirty="0" err="1"/>
              <a:t>có</a:t>
            </a:r>
            <a:r>
              <a:rPr lang="en-US" dirty="0"/>
              <a:t> </a:t>
            </a:r>
            <a:r>
              <a:rPr lang="en-US" dirty="0" err="1"/>
              <a:t>cơ</a:t>
            </a:r>
            <a:r>
              <a:rPr lang="en-US" dirty="0"/>
              <a:t> </a:t>
            </a:r>
            <a:r>
              <a:rPr lang="en-US" dirty="0" err="1"/>
              <a:t>chế</a:t>
            </a:r>
            <a:r>
              <a:rPr lang="en-US" dirty="0"/>
              <a:t> </a:t>
            </a:r>
            <a:r>
              <a:rPr lang="vi-VN" dirty="0"/>
              <a:t>phân tích, </a:t>
            </a:r>
            <a:r>
              <a:rPr lang="en-US" dirty="0" err="1"/>
              <a:t>cảnh</a:t>
            </a:r>
            <a:r>
              <a:rPr lang="en-US" dirty="0"/>
              <a:t> </a:t>
            </a:r>
            <a:r>
              <a:rPr lang="en-US" dirty="0" err="1"/>
              <a:t>báo</a:t>
            </a:r>
            <a:r>
              <a:rPr lang="en-US" dirty="0"/>
              <a:t> </a:t>
            </a:r>
            <a:r>
              <a:rPr lang="vi-VN" dirty="0"/>
              <a:t>và phản ứng tự động</a:t>
            </a:r>
            <a:r>
              <a:rPr lang="en-US" dirty="0"/>
              <a:t> </a:t>
            </a:r>
            <a:r>
              <a:rPr lang="en-US" dirty="0" err="1"/>
              <a:t>khi</a:t>
            </a:r>
            <a:r>
              <a:rPr lang="en-US" dirty="0"/>
              <a:t> </a:t>
            </a:r>
            <a:r>
              <a:rPr lang="en-US" dirty="0" err="1"/>
              <a:t>có</a:t>
            </a:r>
            <a:r>
              <a:rPr lang="en-US" dirty="0"/>
              <a:t> </a:t>
            </a:r>
            <a:r>
              <a:rPr lang="en-US" dirty="0" err="1"/>
              <a:t>hoạt</a:t>
            </a:r>
            <a:r>
              <a:rPr lang="en-US" dirty="0"/>
              <a:t> </a:t>
            </a:r>
            <a:r>
              <a:rPr lang="en-US" dirty="0" err="1"/>
              <a:t>động</a:t>
            </a:r>
            <a:r>
              <a:rPr lang="en-US" dirty="0"/>
              <a:t> </a:t>
            </a:r>
            <a:r>
              <a:rPr lang="en-US" dirty="0" err="1"/>
              <a:t>bất</a:t>
            </a:r>
            <a:r>
              <a:rPr lang="en-US" dirty="0"/>
              <a:t> </a:t>
            </a:r>
            <a:r>
              <a:rPr lang="en-US" dirty="0" err="1"/>
              <a:t>thường</a:t>
            </a:r>
            <a:r>
              <a:rPr lang="en-US" dirty="0"/>
              <a:t>.</a:t>
            </a:r>
          </a:p>
        </p:txBody>
      </p:sp>
      <p:pic>
        <p:nvPicPr>
          <p:cNvPr id="4" name="Picture 3">
            <a:extLst>
              <a:ext uri="{FF2B5EF4-FFF2-40B4-BE49-F238E27FC236}">
                <a16:creationId xmlns:a16="http://schemas.microsoft.com/office/drawing/2014/main" id="{5ECD9557-83D2-4623-B545-D80C6FF6CCF3}"/>
              </a:ext>
            </a:extLst>
          </p:cNvPr>
          <p:cNvPicPr>
            <a:picLocks noChangeAspect="1"/>
          </p:cNvPicPr>
          <p:nvPr/>
        </p:nvPicPr>
        <p:blipFill>
          <a:blip r:embed="rId3"/>
          <a:stretch>
            <a:fillRect/>
          </a:stretch>
        </p:blipFill>
        <p:spPr>
          <a:xfrm>
            <a:off x="1792013" y="3154846"/>
            <a:ext cx="8607973" cy="2473443"/>
          </a:xfrm>
          <a:prstGeom prst="rect">
            <a:avLst/>
          </a:prstGeom>
        </p:spPr>
      </p:pic>
      <p:sp>
        <p:nvSpPr>
          <p:cNvPr id="5" name="Rectangle 4">
            <a:extLst>
              <a:ext uri="{FF2B5EF4-FFF2-40B4-BE49-F238E27FC236}">
                <a16:creationId xmlns:a16="http://schemas.microsoft.com/office/drawing/2014/main" id="{EE4DC612-9161-4044-BA37-CF7100EE5B2A}"/>
              </a:ext>
            </a:extLst>
          </p:cNvPr>
          <p:cNvSpPr/>
          <p:nvPr/>
        </p:nvSpPr>
        <p:spPr>
          <a:xfrm flipH="1">
            <a:off x="838199" y="5620304"/>
            <a:ext cx="10515600" cy="830997"/>
          </a:xfrm>
          <a:prstGeom prst="rect">
            <a:avLst/>
          </a:prstGeom>
        </p:spPr>
        <p:txBody>
          <a:bodyPr wrap="square">
            <a:spAutoFit/>
          </a:bodyPr>
          <a:lstStyle/>
          <a:p>
            <a:pPr lvl="0">
              <a:defRPr/>
            </a:pPr>
            <a:r>
              <a:rPr lang="en-US" sz="2400" b="1" dirty="0" err="1">
                <a:latin typeface="Readex Pro" panose="020B0604020202020204" charset="-78"/>
                <a:cs typeface="Readex Pro" panose="020B0604020202020204" charset="-78"/>
              </a:rPr>
              <a:t>Hậu</a:t>
            </a:r>
            <a:r>
              <a:rPr lang="en-US" sz="2400" b="1" dirty="0">
                <a:latin typeface="Readex Pro" panose="020B0604020202020204" charset="-78"/>
                <a:cs typeface="Readex Pro" panose="020B0604020202020204" charset="-78"/>
              </a:rPr>
              <a:t> </a:t>
            </a:r>
            <a:r>
              <a:rPr lang="en-US" sz="2400" b="1" dirty="0" err="1">
                <a:latin typeface="Readex Pro" panose="020B0604020202020204" charset="-78"/>
                <a:cs typeface="Readex Pro" panose="020B0604020202020204" charset="-78"/>
              </a:rPr>
              <a:t>quả</a:t>
            </a:r>
            <a:r>
              <a:rPr lang="en-US" sz="2400" b="1"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Tăng</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rủi</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ro</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bị</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xâm</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nhập</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rò</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rỉ</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dữ</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liệu</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và</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giảm</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hiệu</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quả</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của</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quy</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trình</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giám</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sát</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440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AD2D6-4367-4CCD-B8C4-818CC21E843C}"/>
              </a:ext>
            </a:extLst>
          </p:cNvPr>
          <p:cNvSpPr>
            <a:spLocks noGrp="1"/>
          </p:cNvSpPr>
          <p:nvPr>
            <p:ph type="title"/>
          </p:nvPr>
        </p:nvSpPr>
        <p:spPr/>
        <p:txBody>
          <a:bodyPr>
            <a:normAutofit fontScale="90000"/>
          </a:bodyPr>
          <a:lstStyle/>
          <a:p>
            <a:r>
              <a:rPr lang="en-US" dirty="0"/>
              <a:t>5. </a:t>
            </a:r>
            <a:r>
              <a:rPr lang="en-US" dirty="0" err="1"/>
              <a:t>Không</a:t>
            </a:r>
            <a:r>
              <a:rPr lang="en-US" dirty="0"/>
              <a:t> </a:t>
            </a:r>
            <a:r>
              <a:rPr lang="en-US" dirty="0" err="1"/>
              <a:t>giám</a:t>
            </a:r>
            <a:r>
              <a:rPr lang="en-US" dirty="0"/>
              <a:t> </a:t>
            </a:r>
            <a:r>
              <a:rPr lang="en-US" dirty="0" err="1"/>
              <a:t>sát</a:t>
            </a:r>
            <a:r>
              <a:rPr lang="en-US" dirty="0"/>
              <a:t> Log </a:t>
            </a:r>
            <a:r>
              <a:rPr lang="en-US" dirty="0" err="1"/>
              <a:t>để</a:t>
            </a:r>
            <a:r>
              <a:rPr lang="en-US" dirty="0"/>
              <a:t> </a:t>
            </a:r>
            <a:r>
              <a:rPr lang="en-US" dirty="0" err="1"/>
              <a:t>tìm</a:t>
            </a:r>
            <a:r>
              <a:rPr lang="en-US" dirty="0"/>
              <a:t> </a:t>
            </a:r>
            <a:r>
              <a:rPr lang="en-US" dirty="0" err="1"/>
              <a:t>hoạt</a:t>
            </a:r>
            <a:r>
              <a:rPr lang="en-US" dirty="0"/>
              <a:t> </a:t>
            </a:r>
            <a:r>
              <a:rPr lang="en-US" dirty="0" err="1"/>
              <a:t>động</a:t>
            </a:r>
            <a:r>
              <a:rPr lang="en-US" dirty="0"/>
              <a:t> </a:t>
            </a:r>
            <a:r>
              <a:rPr lang="en-US" dirty="0" err="1"/>
              <a:t>nghi</a:t>
            </a:r>
            <a:r>
              <a:rPr lang="en-US" dirty="0"/>
              <a:t> </a:t>
            </a:r>
            <a:r>
              <a:rPr lang="en-US" dirty="0" err="1"/>
              <a:t>ngờ</a:t>
            </a:r>
            <a:r>
              <a:rPr lang="en-US" dirty="0"/>
              <a:t> (Not Monitoring Logs for Suspicious Activity).</a:t>
            </a:r>
            <a:r>
              <a:rPr lang="en-US" sz="3200" dirty="0"/>
              <a:t/>
            </a:r>
            <a:br>
              <a:rPr lang="en-US" sz="3200" dirty="0"/>
            </a:br>
            <a:r>
              <a:rPr lang="en-US" sz="3100" dirty="0"/>
              <a:t>    </a:t>
            </a:r>
            <a:r>
              <a:rPr lang="en-US" dirty="0"/>
              <a:t>5.2 </a:t>
            </a:r>
            <a:r>
              <a:rPr lang="en-US" dirty="0" err="1"/>
              <a:t>Giải</a:t>
            </a:r>
            <a:r>
              <a:rPr lang="en-US" dirty="0"/>
              <a:t> </a:t>
            </a:r>
            <a:r>
              <a:rPr lang="en-US" dirty="0" err="1"/>
              <a:t>pháp</a:t>
            </a:r>
            <a:r>
              <a:rPr lang="en-US" dirty="0"/>
              <a:t> </a:t>
            </a:r>
            <a:r>
              <a:rPr lang="en-US" dirty="0" err="1"/>
              <a:t>phòng</a:t>
            </a:r>
            <a:r>
              <a:rPr lang="en-US" dirty="0"/>
              <a:t> </a:t>
            </a:r>
            <a:r>
              <a:rPr lang="en-US" dirty="0" err="1"/>
              <a:t>chống</a:t>
            </a:r>
            <a:endParaRPr lang="en-US" dirty="0"/>
          </a:p>
        </p:txBody>
      </p:sp>
      <p:sp>
        <p:nvSpPr>
          <p:cNvPr id="3" name="Content Placeholder 2">
            <a:extLst>
              <a:ext uri="{FF2B5EF4-FFF2-40B4-BE49-F238E27FC236}">
                <a16:creationId xmlns:a16="http://schemas.microsoft.com/office/drawing/2014/main" id="{84353191-47E6-449D-91EC-A73AEC65D62B}"/>
              </a:ext>
            </a:extLst>
          </p:cNvPr>
          <p:cNvSpPr>
            <a:spLocks noGrp="1"/>
          </p:cNvSpPr>
          <p:nvPr>
            <p:ph idx="1"/>
          </p:nvPr>
        </p:nvSpPr>
        <p:spPr>
          <a:xfrm>
            <a:off x="838200" y="1686910"/>
            <a:ext cx="10515600" cy="4490053"/>
          </a:xfrm>
        </p:spPr>
        <p:txBody>
          <a:bodyPr>
            <a:normAutofit/>
          </a:bodyPr>
          <a:lstStyle/>
          <a:p>
            <a:pPr marL="457200" indent="-457200">
              <a:spcAft>
                <a:spcPts val="1200"/>
              </a:spcAft>
              <a:buFont typeface="+mj-lt"/>
              <a:buAutoNum type="arabicPeriod"/>
            </a:pPr>
            <a:r>
              <a:rPr lang="vi-VN" dirty="0"/>
              <a:t>Triển khai và cấu hình hệ thống giám sát tập trung (SIEM) để thu thập, phân tích dữ liệu nhật ký</a:t>
            </a:r>
            <a:r>
              <a:rPr lang="en-US" dirty="0"/>
              <a:t> (</a:t>
            </a:r>
            <a:r>
              <a:rPr lang="en-US" dirty="0" err="1"/>
              <a:t>Wazuh</a:t>
            </a:r>
            <a:r>
              <a:rPr lang="en-US" dirty="0"/>
              <a:t>, ELK Stack,..).</a:t>
            </a:r>
          </a:p>
          <a:p>
            <a:pPr marL="457200" indent="-457200">
              <a:spcAft>
                <a:spcPts val="1200"/>
              </a:spcAft>
              <a:buFont typeface="+mj-lt"/>
              <a:buAutoNum type="arabicPeriod"/>
            </a:pPr>
            <a:r>
              <a:rPr lang="en-US" dirty="0" err="1"/>
              <a:t>Thiết</a:t>
            </a:r>
            <a:r>
              <a:rPr lang="en-US" dirty="0"/>
              <a:t> </a:t>
            </a:r>
            <a:r>
              <a:rPr lang="en-US" dirty="0" err="1"/>
              <a:t>lập</a:t>
            </a:r>
            <a:r>
              <a:rPr lang="en-US" dirty="0"/>
              <a:t> </a:t>
            </a:r>
            <a:r>
              <a:rPr lang="en-US" dirty="0" err="1"/>
              <a:t>quy</a:t>
            </a:r>
            <a:r>
              <a:rPr lang="en-US" dirty="0"/>
              <a:t> </a:t>
            </a:r>
            <a:r>
              <a:rPr lang="en-US" dirty="0" err="1"/>
              <a:t>tắc</a:t>
            </a:r>
            <a:r>
              <a:rPr lang="en-US" dirty="0"/>
              <a:t>, </a:t>
            </a:r>
            <a:r>
              <a:rPr lang="en-US" dirty="0" err="1"/>
              <a:t>ngưỡng</a:t>
            </a:r>
            <a:r>
              <a:rPr lang="en-US" dirty="0"/>
              <a:t> </a:t>
            </a:r>
            <a:r>
              <a:rPr lang="en-US" dirty="0" err="1"/>
              <a:t>cảnh</a:t>
            </a:r>
            <a:r>
              <a:rPr lang="en-US" dirty="0"/>
              <a:t> </a:t>
            </a:r>
            <a:r>
              <a:rPr lang="en-US" dirty="0" err="1"/>
              <a:t>báo</a:t>
            </a:r>
            <a:r>
              <a:rPr lang="en-US" dirty="0"/>
              <a:t> </a:t>
            </a:r>
            <a:r>
              <a:rPr lang="en-US" dirty="0" err="1"/>
              <a:t>và</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phản</a:t>
            </a:r>
            <a:r>
              <a:rPr lang="en-US" dirty="0"/>
              <a:t> </a:t>
            </a:r>
            <a:r>
              <a:rPr lang="en-US" dirty="0" err="1"/>
              <a:t>ứng</a:t>
            </a:r>
            <a:r>
              <a:rPr lang="en-US" dirty="0"/>
              <a:t> </a:t>
            </a:r>
            <a:r>
              <a:rPr lang="en-US" dirty="0" err="1"/>
              <a:t>bảo</a:t>
            </a:r>
            <a:r>
              <a:rPr lang="en-US" dirty="0"/>
              <a:t> </a:t>
            </a:r>
            <a:r>
              <a:rPr lang="en-US" dirty="0" err="1"/>
              <a:t>mật</a:t>
            </a:r>
            <a:r>
              <a:rPr lang="en-US" dirty="0"/>
              <a:t>.</a:t>
            </a:r>
          </a:p>
          <a:p>
            <a:pPr marL="457200" indent="-457200">
              <a:spcAft>
                <a:spcPts val="1200"/>
              </a:spcAft>
              <a:buFont typeface="+mj-lt"/>
              <a:buAutoNum type="arabicPeriod"/>
            </a:pPr>
            <a:r>
              <a:rPr lang="en-US" dirty="0" err="1"/>
              <a:t>Gửi</a:t>
            </a:r>
            <a:r>
              <a:rPr lang="en-US" dirty="0"/>
              <a:t> </a:t>
            </a:r>
            <a:r>
              <a:rPr lang="vi-VN" dirty="0"/>
              <a:t>cảnh báo theo thời gian thực nhằm phát hiện và phản ứng nhanh với các sự kiện bảo mật</a:t>
            </a:r>
            <a:r>
              <a:rPr lang="en-US" dirty="0"/>
              <a:t>.</a:t>
            </a:r>
          </a:p>
          <a:p>
            <a:pPr marL="457200" indent="-457200">
              <a:spcAft>
                <a:spcPts val="1200"/>
              </a:spcAft>
              <a:buFont typeface="+mj-lt"/>
              <a:buAutoNum type="arabicPeriod"/>
            </a:pPr>
            <a:r>
              <a:rPr lang="en-US" dirty="0" err="1"/>
              <a:t>Định</a:t>
            </a:r>
            <a:r>
              <a:rPr lang="en-US" dirty="0"/>
              <a:t> </a:t>
            </a:r>
            <a:r>
              <a:rPr lang="en-US" dirty="0" err="1"/>
              <a:t>kỳ</a:t>
            </a:r>
            <a:r>
              <a:rPr lang="en-US" dirty="0"/>
              <a:t> </a:t>
            </a:r>
            <a:r>
              <a:rPr lang="en-US" dirty="0" err="1"/>
              <a:t>kiểm</a:t>
            </a:r>
            <a:r>
              <a:rPr lang="en-US" dirty="0"/>
              <a:t> </a:t>
            </a:r>
            <a:r>
              <a:rPr lang="en-US" dirty="0" err="1"/>
              <a:t>tra</a:t>
            </a:r>
            <a:r>
              <a:rPr lang="en-US" dirty="0"/>
              <a:t>, </a:t>
            </a:r>
            <a:r>
              <a:rPr lang="en-US" dirty="0" err="1"/>
              <a:t>đánh</a:t>
            </a:r>
            <a:r>
              <a:rPr lang="en-US" dirty="0"/>
              <a:t> </a:t>
            </a:r>
            <a:r>
              <a:rPr lang="en-US" dirty="0" err="1"/>
              <a:t>giá</a:t>
            </a:r>
            <a:r>
              <a:rPr lang="en-US" dirty="0"/>
              <a:t> </a:t>
            </a:r>
            <a:r>
              <a:rPr lang="en-US" dirty="0" err="1"/>
              <a:t>hiệu</a:t>
            </a:r>
            <a:r>
              <a:rPr lang="en-US" dirty="0"/>
              <a:t> </a:t>
            </a:r>
            <a:r>
              <a:rPr lang="en-US" dirty="0" err="1"/>
              <a:t>quả</a:t>
            </a:r>
            <a:r>
              <a:rPr lang="en-US" dirty="0"/>
              <a:t> </a:t>
            </a:r>
            <a:r>
              <a:rPr lang="en-US" dirty="0" err="1"/>
              <a:t>cảnh</a:t>
            </a:r>
            <a:r>
              <a:rPr lang="en-US" dirty="0"/>
              <a:t> </a:t>
            </a:r>
            <a:r>
              <a:rPr lang="en-US" dirty="0" err="1"/>
              <a:t>báo</a:t>
            </a:r>
            <a:r>
              <a:rPr lang="en-US" dirty="0"/>
              <a:t>.</a:t>
            </a:r>
          </a:p>
        </p:txBody>
      </p:sp>
    </p:spTree>
    <p:extLst>
      <p:ext uri="{BB962C8B-B14F-4D97-AF65-F5344CB8AC3E}">
        <p14:creationId xmlns:p14="http://schemas.microsoft.com/office/powerpoint/2010/main" val="3558260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C19F-2022-4A9C-AB2B-1D0C197FF6A3}"/>
              </a:ext>
            </a:extLst>
          </p:cNvPr>
          <p:cNvSpPr>
            <a:spLocks noGrp="1"/>
          </p:cNvSpPr>
          <p:nvPr>
            <p:ph type="title"/>
          </p:nvPr>
        </p:nvSpPr>
        <p:spPr/>
        <p:txBody>
          <a:bodyPr/>
          <a:lstStyle/>
          <a:p>
            <a:r>
              <a:rPr lang="en-US" dirty="0"/>
              <a:t>III. KẾT LUẬN</a:t>
            </a:r>
          </a:p>
        </p:txBody>
      </p:sp>
      <p:graphicFrame>
        <p:nvGraphicFramePr>
          <p:cNvPr id="4" name="Table 4">
            <a:extLst>
              <a:ext uri="{FF2B5EF4-FFF2-40B4-BE49-F238E27FC236}">
                <a16:creationId xmlns:a16="http://schemas.microsoft.com/office/drawing/2014/main" id="{85D11625-1784-4EF0-855F-F645CB36914C}"/>
              </a:ext>
            </a:extLst>
          </p:cNvPr>
          <p:cNvGraphicFramePr>
            <a:graphicFrameLocks noGrp="1"/>
          </p:cNvGraphicFramePr>
          <p:nvPr>
            <p:ph idx="1"/>
            <p:extLst>
              <p:ext uri="{D42A27DB-BD31-4B8C-83A1-F6EECF244321}">
                <p14:modId xmlns:p14="http://schemas.microsoft.com/office/powerpoint/2010/main" val="4064448247"/>
              </p:ext>
            </p:extLst>
          </p:nvPr>
        </p:nvGraphicFramePr>
        <p:xfrm>
          <a:off x="138544" y="1073889"/>
          <a:ext cx="11876247" cy="5551185"/>
        </p:xfrm>
        <a:graphic>
          <a:graphicData uri="http://schemas.openxmlformats.org/drawingml/2006/table">
            <a:tbl>
              <a:tblPr firstRow="1" bandRow="1">
                <a:tableStyleId>{2D5ABB26-0587-4C30-8999-92F81FD0307C}</a:tableStyleId>
              </a:tblPr>
              <a:tblGrid>
                <a:gridCol w="3958749">
                  <a:extLst>
                    <a:ext uri="{9D8B030D-6E8A-4147-A177-3AD203B41FA5}">
                      <a16:colId xmlns:a16="http://schemas.microsoft.com/office/drawing/2014/main" val="1378704146"/>
                    </a:ext>
                  </a:extLst>
                </a:gridCol>
                <a:gridCol w="3958749">
                  <a:extLst>
                    <a:ext uri="{9D8B030D-6E8A-4147-A177-3AD203B41FA5}">
                      <a16:colId xmlns:a16="http://schemas.microsoft.com/office/drawing/2014/main" val="3818153342"/>
                    </a:ext>
                  </a:extLst>
                </a:gridCol>
                <a:gridCol w="3958749">
                  <a:extLst>
                    <a:ext uri="{9D8B030D-6E8A-4147-A177-3AD203B41FA5}">
                      <a16:colId xmlns:a16="http://schemas.microsoft.com/office/drawing/2014/main" val="749204051"/>
                    </a:ext>
                  </a:extLst>
                </a:gridCol>
              </a:tblGrid>
              <a:tr h="473572">
                <a:tc>
                  <a:txBody>
                    <a:bodyPr/>
                    <a:lstStyle/>
                    <a:p>
                      <a:pPr algn="ctr">
                        <a:lnSpc>
                          <a:spcPct val="150000"/>
                        </a:lnSpc>
                      </a:pPr>
                      <a:r>
                        <a:rPr lang="en-US" sz="1800" dirty="0" err="1">
                          <a:latin typeface="Readex Pro" panose="020B0604020202020204" charset="-78"/>
                          <a:cs typeface="Readex Pro" panose="020B0604020202020204" charset="-78"/>
                        </a:rPr>
                        <a:t>Tên</a:t>
                      </a:r>
                      <a:r>
                        <a:rPr lang="en-US" sz="1800" dirty="0">
                          <a:latin typeface="Readex Pro" panose="020B0604020202020204" charset="-78"/>
                          <a:cs typeface="Readex Pro" panose="020B0604020202020204" charset="-78"/>
                        </a:rPr>
                        <a:t> </a:t>
                      </a:r>
                      <a:r>
                        <a:rPr lang="en-US" sz="1800" dirty="0" err="1">
                          <a:latin typeface="Readex Pro" panose="020B0604020202020204" charset="-78"/>
                          <a:cs typeface="Readex Pro" panose="020B0604020202020204" charset="-78"/>
                        </a:rPr>
                        <a:t>lỗi</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err="1">
                          <a:latin typeface="Readex Pro" panose="020B0604020202020204" charset="-78"/>
                          <a:cs typeface="Readex Pro" panose="020B0604020202020204" charset="-78"/>
                        </a:rPr>
                        <a:t>Mô</a:t>
                      </a:r>
                      <a:r>
                        <a:rPr lang="en-US" sz="1800" dirty="0">
                          <a:latin typeface="Readex Pro" panose="020B0604020202020204" charset="-78"/>
                          <a:cs typeface="Readex Pro" panose="020B0604020202020204" charset="-78"/>
                        </a:rPr>
                        <a:t> </a:t>
                      </a:r>
                      <a:r>
                        <a:rPr lang="en-US" sz="1800" dirty="0" err="1">
                          <a:latin typeface="Readex Pro" panose="020B0604020202020204" charset="-78"/>
                          <a:cs typeface="Readex Pro" panose="020B0604020202020204" charset="-78"/>
                        </a:rPr>
                        <a:t>tả</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err="1">
                          <a:latin typeface="Readex Pro" panose="020B0604020202020204" charset="-78"/>
                          <a:cs typeface="Readex Pro" panose="020B0604020202020204" charset="-78"/>
                        </a:rPr>
                        <a:t>Giải</a:t>
                      </a:r>
                      <a:r>
                        <a:rPr lang="en-US" sz="1800" dirty="0">
                          <a:latin typeface="Readex Pro" panose="020B0604020202020204" charset="-78"/>
                          <a:cs typeface="Readex Pro" panose="020B0604020202020204" charset="-78"/>
                        </a:rPr>
                        <a:t> </a:t>
                      </a:r>
                      <a:r>
                        <a:rPr lang="en-US" sz="1800" dirty="0" err="1">
                          <a:latin typeface="Readex Pro" panose="020B0604020202020204" charset="-78"/>
                          <a:cs typeface="Readex Pro" panose="020B0604020202020204" charset="-78"/>
                        </a:rPr>
                        <a:t>pháp</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0663607"/>
                  </a:ext>
                </a:extLst>
              </a:tr>
              <a:tr h="861039">
                <a:tc>
                  <a:txBody>
                    <a:bodyPr/>
                    <a:lstStyle/>
                    <a:p>
                      <a:pPr algn="ctr">
                        <a:lnSpc>
                          <a:spcPct val="150000"/>
                        </a:lnSpc>
                      </a:pPr>
                      <a:r>
                        <a:rPr lang="en-US" sz="1800" b="0" i="0" u="none" strike="noStrike" kern="1200" dirty="0" smtClean="0">
                          <a:solidFill>
                            <a:schemeClr val="tx1"/>
                          </a:solidFill>
                          <a:effectLst/>
                          <a:latin typeface="Readex Pro" panose="020B0604020202020204" charset="-78"/>
                          <a:ea typeface="+mn-ea"/>
                          <a:cs typeface="Readex Pro" panose="020B0604020202020204" charset="-78"/>
                        </a:rPr>
                        <a:t>1.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Không</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Ghi</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lại</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các</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Sự</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kiện</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An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ninh</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Quan</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trọng</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b="0" dirty="0" smtClean="0">
                          <a:latin typeface="Readex Pro" panose="020B0604020202020204" charset="-78"/>
                          <a:cs typeface="Readex Pro" panose="020B0604020202020204" charset="-78"/>
                        </a:rPr>
                        <a:t>Hệ thống không log đủ dữ liệu quan trọng</a:t>
                      </a:r>
                      <a:endParaRPr lang="en-US" sz="1800" b="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err="1" smtClean="0">
                          <a:latin typeface="Readex Pro" panose="020B0604020202020204" charset="-78"/>
                          <a:cs typeface="Readex Pro" panose="020B0604020202020204" charset="-78"/>
                        </a:rPr>
                        <a:t>Xác</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định</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danh</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sách</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sự</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kiện</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quan</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trọng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chuẩn</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hoá</a:t>
                      </a:r>
                      <a:r>
                        <a:rPr lang="en-US" sz="1800" dirty="0" smtClean="0">
                          <a:latin typeface="Readex Pro" panose="020B0604020202020204" charset="-78"/>
                          <a:cs typeface="Readex Pro" panose="020B0604020202020204" charset="-78"/>
                        </a:rPr>
                        <a:t> log;</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7914449"/>
                  </a:ext>
                </a:extLst>
              </a:tr>
              <a:tr h="861039">
                <a:tc>
                  <a:txBody>
                    <a:bodyPr/>
                    <a:lstStyle/>
                    <a:p>
                      <a:pPr algn="ctr">
                        <a:lnSpc>
                          <a:spcPct val="150000"/>
                        </a:lnSpc>
                      </a:pPr>
                      <a:r>
                        <a:rPr lang="en-US" sz="1800" b="0" i="0" u="none" strike="noStrike" kern="1200" dirty="0" smtClean="0">
                          <a:solidFill>
                            <a:schemeClr val="tx1"/>
                          </a:solidFill>
                          <a:effectLst/>
                          <a:latin typeface="Readex Pro" panose="020B0604020202020204" charset="-78"/>
                          <a:ea typeface="+mn-ea"/>
                          <a:cs typeface="Readex Pro" panose="020B0604020202020204" charset="-78"/>
                        </a:rPr>
                        <a:t>2.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Không</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Có</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Quy</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trình</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Xem</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xét</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&amp;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Phản</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ứng</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Log</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b="0" i="0" u="none" strike="noStrike" kern="1200" dirty="0" smtClean="0">
                          <a:solidFill>
                            <a:schemeClr val="tx1"/>
                          </a:solidFill>
                          <a:effectLst/>
                          <a:latin typeface="Readex Pro" panose="020B0604020202020204" charset="-78"/>
                          <a:ea typeface="+mn-ea"/>
                          <a:cs typeface="Readex Pro" panose="020B0604020202020204" charset="-78"/>
                        </a:rPr>
                        <a:t>Có log nhưng không ai xem; cảnh báo bị bỏ qua; </a:t>
                      </a:r>
                      <a:endParaRPr lang="en-US" sz="1800" b="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dirty="0" smtClean="0">
                          <a:latin typeface="Readex Pro" panose="020B0604020202020204" charset="-78"/>
                          <a:cs typeface="Readex Pro" panose="020B0604020202020204" charset="-78"/>
                        </a:rPr>
                        <a:t>Xây dựng quy trình SOC; phân công người phụ trách</a:t>
                      </a:r>
                      <a:r>
                        <a:rPr lang="en-US" sz="1800" dirty="0" smtClean="0">
                          <a:latin typeface="Readex Pro" panose="020B0604020202020204" charset="-78"/>
                          <a:cs typeface="Readex Pro" panose="020B0604020202020204" charset="-78"/>
                        </a:rPr>
                        <a:t>…</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7572869"/>
                  </a:ext>
                </a:extLst>
              </a:tr>
              <a:tr h="861039">
                <a:tc>
                  <a:txBody>
                    <a:bodyPr/>
                    <a:lstStyle/>
                    <a:p>
                      <a:pPr algn="ctr">
                        <a:lnSpc>
                          <a:spcPct val="150000"/>
                        </a:lnSpc>
                      </a:pPr>
                      <a:r>
                        <a:rPr lang="vi-VN" sz="1800" b="0" i="0" u="none" strike="noStrike" kern="1200" dirty="0" smtClean="0">
                          <a:solidFill>
                            <a:schemeClr val="tx1"/>
                          </a:solidFill>
                          <a:effectLst/>
                          <a:latin typeface="Readex Pro" panose="020B0604020202020204" charset="-78"/>
                          <a:ea typeface="+mn-ea"/>
                          <a:cs typeface="Readex Pro" panose="020B0604020202020204" charset="-78"/>
                        </a:rPr>
                        <a:t>3. Không Lưu trữ Log Đủ Lâu</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b="0" i="0" u="none" strike="noStrike" kern="1200" dirty="0" smtClean="0">
                          <a:solidFill>
                            <a:schemeClr val="tx1"/>
                          </a:solidFill>
                          <a:effectLst/>
                          <a:latin typeface="Readex Pro" panose="020B0604020202020204" charset="-78"/>
                          <a:ea typeface="+mn-ea"/>
                          <a:cs typeface="Readex Pro" panose="020B0604020202020204" charset="-78"/>
                        </a:rPr>
                        <a:t>Log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bị</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xoá</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sớm</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hoặc</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ghi</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r>
                        <a:rPr lang="en-US" sz="1800" b="0" i="0" u="none" strike="noStrike" kern="1200" dirty="0" err="1" smtClean="0">
                          <a:solidFill>
                            <a:schemeClr val="tx1"/>
                          </a:solidFill>
                          <a:effectLst/>
                          <a:latin typeface="Readex Pro" panose="020B0604020202020204" charset="-78"/>
                          <a:ea typeface="+mn-ea"/>
                          <a:cs typeface="Readex Pro" panose="020B0604020202020204" charset="-78"/>
                        </a:rPr>
                        <a:t>đè</a:t>
                      </a:r>
                      <a:r>
                        <a:rPr lang="en-US" sz="1800" b="0" i="0" u="none" strike="noStrike" kern="1200" dirty="0" smtClean="0">
                          <a:solidFill>
                            <a:schemeClr val="tx1"/>
                          </a:solidFill>
                          <a:effectLst/>
                          <a:latin typeface="Readex Pro" panose="020B0604020202020204" charset="-78"/>
                          <a:ea typeface="+mn-ea"/>
                          <a:cs typeface="Readex Pro" panose="020B0604020202020204" charset="-78"/>
                        </a:rPr>
                        <a:t> </a:t>
                      </a:r>
                      <a:endParaRPr lang="en-US" sz="1800" b="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dirty="0" smtClean="0">
                          <a:latin typeface="Readex Pro" panose="020B0604020202020204" charset="-78"/>
                          <a:cs typeface="Readex Pro" panose="020B0604020202020204" charset="-78"/>
                        </a:rPr>
                        <a:t>Thiết lập chính sách lưu trữ 1–7 năm; </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5323029"/>
                  </a:ext>
                </a:extLst>
              </a:tr>
              <a:tr h="1248507">
                <a:tc>
                  <a:txBody>
                    <a:bodyPr/>
                    <a:lstStyle/>
                    <a:p>
                      <a:pPr algn="ctr">
                        <a:lnSpc>
                          <a:spcPct val="150000"/>
                        </a:lnSpc>
                      </a:pPr>
                      <a:r>
                        <a:rPr lang="en-US" sz="1800" dirty="0" smtClean="0">
                          <a:latin typeface="Readex Pro" panose="020B0604020202020204" charset="-78"/>
                          <a:cs typeface="Readex Pro" panose="020B0604020202020204" charset="-78"/>
                        </a:rPr>
                        <a:t>4.Hệ </a:t>
                      </a:r>
                      <a:r>
                        <a:rPr lang="en-US" sz="1800" dirty="0" err="1" smtClean="0">
                          <a:latin typeface="Readex Pro" panose="020B0604020202020204" charset="-78"/>
                          <a:cs typeface="Readex Pro" panose="020B0604020202020204" charset="-78"/>
                        </a:rPr>
                        <a:t>thống</a:t>
                      </a:r>
                      <a:r>
                        <a:rPr lang="en-US" sz="1800" dirty="0" smtClean="0">
                          <a:latin typeface="Readex Pro" panose="020B0604020202020204" charset="-78"/>
                          <a:cs typeface="Readex Pro" panose="020B0604020202020204" charset="-78"/>
                        </a:rPr>
                        <a:t> Logging &amp; Monitoring </a:t>
                      </a:r>
                      <a:r>
                        <a:rPr lang="en-US" sz="1800" dirty="0" err="1" smtClean="0">
                          <a:latin typeface="Readex Pro" panose="020B0604020202020204" charset="-78"/>
                          <a:cs typeface="Readex Pro" panose="020B0604020202020204" charset="-78"/>
                        </a:rPr>
                        <a:t>Không</a:t>
                      </a:r>
                      <a:r>
                        <a:rPr lang="en-US" sz="1800" dirty="0" smtClean="0">
                          <a:latin typeface="Readex Pro" panose="020B0604020202020204" charset="-78"/>
                          <a:cs typeface="Readex Pro" panose="020B0604020202020204" charset="-78"/>
                        </a:rPr>
                        <a:t> An </a:t>
                      </a:r>
                      <a:r>
                        <a:rPr lang="en-US" sz="1800" dirty="0" err="1" smtClean="0">
                          <a:latin typeface="Readex Pro" panose="020B0604020202020204" charset="-78"/>
                          <a:cs typeface="Readex Pro" panose="020B0604020202020204" charset="-78"/>
                        </a:rPr>
                        <a:t>Toàn</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dirty="0" smtClean="0">
                          <a:latin typeface="Readex Pro" panose="020B0604020202020204" charset="-78"/>
                          <a:cs typeface="Readex Pro" panose="020B0604020202020204" charset="-78"/>
                        </a:rPr>
                        <a:t>Log </a:t>
                      </a:r>
                      <a:r>
                        <a:rPr lang="en-US" sz="1800" dirty="0" err="1" smtClean="0">
                          <a:latin typeface="Readex Pro" panose="020B0604020202020204" charset="-78"/>
                          <a:cs typeface="Readex Pro" panose="020B0604020202020204" charset="-78"/>
                        </a:rPr>
                        <a:t>không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tập</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trung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không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chuẩn</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hoá</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không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mã</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hoá</a:t>
                      </a:r>
                      <a:r>
                        <a:rPr lang="en-US" sz="1800" dirty="0" smtClean="0">
                          <a:latin typeface="Readex Pro" panose="020B0604020202020204" charset="-78"/>
                          <a:cs typeface="Readex Pro" panose="020B0604020202020204" charset="-78"/>
                        </a:rPr>
                        <a:t>; log </a:t>
                      </a:r>
                      <a:r>
                        <a:rPr lang="en-US" sz="1800" dirty="0" err="1" smtClean="0">
                          <a:latin typeface="Readex Pro" panose="020B0604020202020204" charset="-78"/>
                          <a:cs typeface="Readex Pro" panose="020B0604020202020204" charset="-78"/>
                        </a:rPr>
                        <a:t>có</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thể</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bị</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chỉnh</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sửa</a:t>
                      </a:r>
                      <a:r>
                        <a:rPr lang="en-US" sz="1800" dirty="0" smtClean="0">
                          <a:latin typeface="Readex Pro" panose="020B0604020202020204" charset="-78"/>
                          <a:cs typeface="Readex Pro" panose="020B0604020202020204" charset="-78"/>
                        </a:rPr>
                        <a:t> </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dirty="0" smtClean="0">
                          <a:latin typeface="Readex Pro" panose="020B0604020202020204" charset="-78"/>
                          <a:cs typeface="Readex Pro" panose="020B0604020202020204" charset="-78"/>
                        </a:rPr>
                        <a:t>Dùng Centralized Logging (ELK/Splunk); mã hoá log; phân quyền</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3769321"/>
                  </a:ext>
                </a:extLst>
              </a:tr>
              <a:tr h="979185">
                <a:tc>
                  <a:txBody>
                    <a:bodyPr/>
                    <a:lstStyle/>
                    <a:p>
                      <a:pPr algn="ctr">
                        <a:lnSpc>
                          <a:spcPct val="150000"/>
                        </a:lnSpc>
                      </a:pPr>
                      <a:r>
                        <a:rPr lang="en-US" sz="1800" dirty="0" smtClean="0">
                          <a:latin typeface="Readex Pro" panose="020B0604020202020204" charset="-78"/>
                          <a:cs typeface="Readex Pro" panose="020B0604020202020204" charset="-78"/>
                        </a:rPr>
                        <a:t> 5.Không </a:t>
                      </a:r>
                      <a:r>
                        <a:rPr lang="en-US" sz="1800" dirty="0" err="1" smtClean="0">
                          <a:latin typeface="Readex Pro" panose="020B0604020202020204" charset="-78"/>
                          <a:cs typeface="Readex Pro" panose="020B0604020202020204" charset="-78"/>
                        </a:rPr>
                        <a:t>Giám</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sát</a:t>
                      </a:r>
                      <a:r>
                        <a:rPr lang="en-US" sz="1800" dirty="0" smtClean="0">
                          <a:latin typeface="Readex Pro" panose="020B0604020202020204" charset="-78"/>
                          <a:cs typeface="Readex Pro" panose="020B0604020202020204" charset="-78"/>
                        </a:rPr>
                        <a:t> Log </a:t>
                      </a:r>
                      <a:r>
                        <a:rPr lang="en-US" sz="1800" dirty="0" err="1" smtClean="0">
                          <a:latin typeface="Readex Pro" panose="020B0604020202020204" charset="-78"/>
                          <a:cs typeface="Readex Pro" panose="020B0604020202020204" charset="-78"/>
                        </a:rPr>
                        <a:t>để</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phát</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hiện</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Hoạt</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động</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Nghi</a:t>
                      </a:r>
                      <a:r>
                        <a:rPr lang="en-US" sz="1800" dirty="0" smtClean="0">
                          <a:latin typeface="Readex Pro" panose="020B0604020202020204" charset="-78"/>
                          <a:cs typeface="Readex Pro" panose="020B0604020202020204" charset="-78"/>
                        </a:rPr>
                        <a:t> </a:t>
                      </a:r>
                      <a:r>
                        <a:rPr lang="en-US" sz="1800" dirty="0" err="1" smtClean="0">
                          <a:latin typeface="Readex Pro" panose="020B0604020202020204" charset="-78"/>
                          <a:cs typeface="Readex Pro" panose="020B0604020202020204" charset="-78"/>
                        </a:rPr>
                        <a:t>ngờ</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1800" dirty="0" smtClean="0">
                          <a:latin typeface="Readex Pro" panose="020B0604020202020204" charset="-78"/>
                          <a:cs typeface="Readex Pro" panose="020B0604020202020204" charset="-78"/>
                        </a:rPr>
                        <a:t>Có log nhưng không có rule</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err="1" smtClean="0">
                          <a:latin typeface="Readex Pro" panose="020B0604020202020204" charset="-78"/>
                          <a:cs typeface="Readex Pro" panose="020B0604020202020204" charset="-78"/>
                        </a:rPr>
                        <a:t>Dùng</a:t>
                      </a:r>
                      <a:r>
                        <a:rPr lang="en-US" sz="1800" dirty="0" smtClean="0">
                          <a:latin typeface="Readex Pro" panose="020B0604020202020204" charset="-78"/>
                          <a:cs typeface="Readex Pro" panose="020B0604020202020204" charset="-78"/>
                        </a:rPr>
                        <a:t> SIEM (</a:t>
                      </a:r>
                      <a:r>
                        <a:rPr lang="en-US" sz="1800" dirty="0" err="1" smtClean="0">
                          <a:latin typeface="Readex Pro" panose="020B0604020202020204" charset="-78"/>
                          <a:cs typeface="Readex Pro" panose="020B0604020202020204" charset="-78"/>
                        </a:rPr>
                        <a:t>Wazuh</a:t>
                      </a:r>
                      <a:r>
                        <a:rPr lang="en-US" sz="1800" dirty="0" smtClean="0">
                          <a:latin typeface="Readex Pro" panose="020B0604020202020204" charset="-78"/>
                          <a:cs typeface="Readex Pro" panose="020B0604020202020204" charset="-78"/>
                        </a:rPr>
                        <a:t>/ELK/</a:t>
                      </a:r>
                      <a:r>
                        <a:rPr lang="en-US" sz="1800" dirty="0" err="1" smtClean="0">
                          <a:latin typeface="Readex Pro" panose="020B0604020202020204" charset="-78"/>
                          <a:cs typeface="Readex Pro" panose="020B0604020202020204" charset="-78"/>
                        </a:rPr>
                        <a:t>Splunk</a:t>
                      </a:r>
                      <a:r>
                        <a:rPr lang="en-US" sz="1800" dirty="0" smtClean="0">
                          <a:latin typeface="Readex Pro" panose="020B0604020202020204" charset="-78"/>
                          <a:cs typeface="Readex Pro" panose="020B0604020202020204" charset="-78"/>
                        </a:rPr>
                        <a:t>); </a:t>
                      </a:r>
                      <a:endParaRPr lang="en-US" sz="1800" dirty="0">
                        <a:latin typeface="Readex Pro" panose="020B0604020202020204" charset="-78"/>
                        <a:cs typeface="Readex Pro" panose="020B0604020202020204"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134032"/>
                  </a:ext>
                </a:extLst>
              </a:tr>
            </a:tbl>
          </a:graphicData>
        </a:graphic>
      </p:graphicFrame>
    </p:spTree>
    <p:extLst>
      <p:ext uri="{BB962C8B-B14F-4D97-AF65-F5344CB8AC3E}">
        <p14:creationId xmlns:p14="http://schemas.microsoft.com/office/powerpoint/2010/main" val="286160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C183-E3AF-4AF2-B6B9-91D317FAB60B}"/>
              </a:ext>
            </a:extLst>
          </p:cNvPr>
          <p:cNvSpPr>
            <a:spLocks noGrp="1"/>
          </p:cNvSpPr>
          <p:nvPr>
            <p:ph type="title"/>
          </p:nvPr>
        </p:nvSpPr>
        <p:spPr/>
        <p:txBody>
          <a:bodyPr/>
          <a:lstStyle/>
          <a:p>
            <a:r>
              <a:rPr lang="en-US" dirty="0"/>
              <a:t>III. KẾT LUẬN</a:t>
            </a:r>
          </a:p>
        </p:txBody>
      </p:sp>
      <p:sp>
        <p:nvSpPr>
          <p:cNvPr id="3" name="Content Placeholder 2">
            <a:extLst>
              <a:ext uri="{FF2B5EF4-FFF2-40B4-BE49-F238E27FC236}">
                <a16:creationId xmlns:a16="http://schemas.microsoft.com/office/drawing/2014/main" id="{C995C8CC-0580-4E06-81EF-367E30E44F5A}"/>
              </a:ext>
            </a:extLst>
          </p:cNvPr>
          <p:cNvSpPr>
            <a:spLocks noGrp="1"/>
          </p:cNvSpPr>
          <p:nvPr>
            <p:ph idx="1"/>
          </p:nvPr>
        </p:nvSpPr>
        <p:spPr>
          <a:xfrm>
            <a:off x="838200" y="1147156"/>
            <a:ext cx="10515600" cy="5029807"/>
          </a:xfrm>
        </p:spPr>
        <p:txBody>
          <a:bodyPr/>
          <a:lstStyle/>
          <a:p>
            <a:pPr>
              <a:spcAft>
                <a:spcPts val="1200"/>
              </a:spcAft>
            </a:pPr>
            <a:r>
              <a:rPr lang="vi-VN" dirty="0"/>
              <a:t>Khắc phục được các lỗi trên, đảm bảo hệ thống được giám sát toàn diện, an toàn và đáng tin cậy</a:t>
            </a:r>
            <a:r>
              <a:rPr lang="en-US" dirty="0"/>
              <a:t>:</a:t>
            </a:r>
          </a:p>
          <a:p>
            <a:pPr marL="914400" lvl="1" indent="-457200">
              <a:buFont typeface="Arial" panose="020B0604020202020204" pitchFamily="34" charset="0"/>
              <a:buChar char="•"/>
            </a:pPr>
            <a:r>
              <a:rPr lang="vi-VN" dirty="0"/>
              <a:t>Phát hiện sớm các sự cố và hành vi bất thường.</a:t>
            </a:r>
            <a:endParaRPr lang="en-US" dirty="0"/>
          </a:p>
          <a:p>
            <a:pPr lvl="1"/>
            <a:endParaRPr lang="en-US" dirty="0"/>
          </a:p>
          <a:p>
            <a:pPr marL="914400" lvl="1" indent="-457200">
              <a:buFont typeface="Arial" panose="020B0604020202020204" pitchFamily="34" charset="0"/>
              <a:buChar char="•"/>
            </a:pPr>
            <a:r>
              <a:rPr lang="en-US" dirty="0" err="1"/>
              <a:t>Giảm</a:t>
            </a:r>
            <a:r>
              <a:rPr lang="en-US" dirty="0"/>
              <a:t> </a:t>
            </a:r>
            <a:r>
              <a:rPr lang="en-US" dirty="0" err="1"/>
              <a:t>thiểu</a:t>
            </a:r>
            <a:r>
              <a:rPr lang="en-US" dirty="0"/>
              <a:t> </a:t>
            </a:r>
            <a:r>
              <a:rPr lang="en-US" dirty="0" err="1"/>
              <a:t>rủi</a:t>
            </a:r>
            <a:r>
              <a:rPr lang="en-US" dirty="0"/>
              <a:t> </a:t>
            </a:r>
            <a:r>
              <a:rPr lang="en-US" dirty="0" err="1"/>
              <a:t>ro</a:t>
            </a:r>
            <a:r>
              <a:rPr lang="en-US" dirty="0"/>
              <a:t> </a:t>
            </a:r>
            <a:r>
              <a:rPr lang="en-US" dirty="0" err="1"/>
              <a:t>bảo</a:t>
            </a:r>
            <a:r>
              <a:rPr lang="en-US" dirty="0"/>
              <a:t> </a:t>
            </a:r>
            <a:r>
              <a:rPr lang="en-US" dirty="0" err="1"/>
              <a:t>mật</a:t>
            </a:r>
            <a:r>
              <a:rPr lang="en-US" dirty="0"/>
              <a:t> </a:t>
            </a:r>
            <a:r>
              <a:rPr lang="en-US" dirty="0" err="1"/>
              <a:t>và</a:t>
            </a:r>
            <a:r>
              <a:rPr lang="en-US" dirty="0"/>
              <a:t> </a:t>
            </a:r>
            <a:r>
              <a:rPr lang="en-US" dirty="0" err="1"/>
              <a:t>thiệt</a:t>
            </a:r>
            <a:r>
              <a:rPr lang="en-US" dirty="0"/>
              <a:t> </a:t>
            </a:r>
            <a:r>
              <a:rPr lang="en-US" dirty="0" err="1"/>
              <a:t>hại</a:t>
            </a:r>
            <a:r>
              <a:rPr lang="en-US" dirty="0"/>
              <a:t> </a:t>
            </a:r>
            <a:r>
              <a:rPr lang="en-US" dirty="0" err="1"/>
              <a:t>khi</a:t>
            </a:r>
            <a:r>
              <a:rPr lang="en-US" dirty="0"/>
              <a:t> </a:t>
            </a:r>
            <a:r>
              <a:rPr lang="en-US" dirty="0" err="1"/>
              <a:t>xảy</a:t>
            </a:r>
            <a:r>
              <a:rPr lang="en-US" dirty="0"/>
              <a:t> ra </a:t>
            </a:r>
            <a:r>
              <a:rPr lang="en-US" dirty="0" err="1"/>
              <a:t>tấn</a:t>
            </a:r>
            <a:r>
              <a:rPr lang="en-US" dirty="0"/>
              <a:t> </a:t>
            </a:r>
            <a:r>
              <a:rPr lang="en-US" dirty="0" err="1"/>
              <a:t>công</a:t>
            </a:r>
            <a:r>
              <a:rPr lang="en-US" dirty="0"/>
              <a:t>.</a:t>
            </a:r>
          </a:p>
          <a:p>
            <a:pPr lvl="1"/>
            <a:endParaRPr lang="en-US" dirty="0"/>
          </a:p>
          <a:p>
            <a:pPr marL="914400" lvl="1" indent="-457200">
              <a:buFont typeface="Arial" panose="020B0604020202020204" pitchFamily="34" charset="0"/>
              <a:buChar char="•"/>
            </a:pPr>
            <a:r>
              <a:rPr lang="en-US" dirty="0" err="1"/>
              <a:t>Tăng</a:t>
            </a:r>
            <a:r>
              <a:rPr lang="en-US" dirty="0"/>
              <a:t> </a:t>
            </a:r>
            <a:r>
              <a:rPr lang="en-US" dirty="0" err="1"/>
              <a:t>hiệu</a:t>
            </a:r>
            <a:r>
              <a:rPr lang="en-US" dirty="0"/>
              <a:t> </a:t>
            </a:r>
            <a:r>
              <a:rPr lang="en-US" dirty="0" err="1"/>
              <a:t>quả</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điều</a:t>
            </a:r>
            <a:r>
              <a:rPr lang="en-US" dirty="0"/>
              <a:t> </a:t>
            </a:r>
            <a:r>
              <a:rPr lang="en-US" dirty="0" err="1"/>
              <a:t>tra</a:t>
            </a:r>
            <a:r>
              <a:rPr lang="en-US" dirty="0"/>
              <a:t> </a:t>
            </a:r>
            <a:r>
              <a:rPr lang="en-US" dirty="0" err="1"/>
              <a:t>sự</a:t>
            </a:r>
            <a:r>
              <a:rPr lang="en-US" dirty="0"/>
              <a:t> </a:t>
            </a:r>
            <a:r>
              <a:rPr lang="en-US" dirty="0" err="1"/>
              <a:t>cố</a:t>
            </a:r>
            <a:r>
              <a:rPr lang="en-US" dirty="0"/>
              <a:t>.</a:t>
            </a:r>
          </a:p>
          <a:p>
            <a:pPr lvl="1"/>
            <a:endParaRPr lang="en-US" dirty="0"/>
          </a:p>
          <a:p>
            <a:pPr marL="914400" lvl="1" indent="-457200">
              <a:buFont typeface="Arial" panose="020B0604020202020204" pitchFamily="34" charset="0"/>
              <a:buChar char="•"/>
            </a:pPr>
            <a:r>
              <a:rPr lang="en-US" dirty="0" err="1"/>
              <a:t>Đảm</a:t>
            </a:r>
            <a:r>
              <a:rPr lang="en-US" dirty="0"/>
              <a:t> </a:t>
            </a:r>
            <a:r>
              <a:rPr lang="en-US" dirty="0" err="1"/>
              <a:t>bảo</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sẵn</a:t>
            </a:r>
            <a:r>
              <a:rPr lang="en-US" dirty="0"/>
              <a:t> </a:t>
            </a:r>
            <a:r>
              <a:rPr lang="en-US" dirty="0" err="1"/>
              <a:t>sàng</a:t>
            </a:r>
            <a:r>
              <a:rPr lang="en-US" dirty="0"/>
              <a:t> </a:t>
            </a:r>
            <a:r>
              <a:rPr lang="en-US" dirty="0" err="1"/>
              <a:t>và</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hệ</a:t>
            </a:r>
            <a:r>
              <a:rPr lang="en-US" dirty="0"/>
              <a:t> </a:t>
            </a:r>
            <a:r>
              <a:rPr lang="en-US" dirty="0" err="1"/>
              <a:t>thống</a:t>
            </a:r>
            <a:r>
              <a:rPr lang="en-US" dirty="0"/>
              <a:t>.</a:t>
            </a:r>
          </a:p>
        </p:txBody>
      </p:sp>
    </p:spTree>
    <p:extLst>
      <p:ext uri="{BB962C8B-B14F-4D97-AF65-F5344CB8AC3E}">
        <p14:creationId xmlns:p14="http://schemas.microsoft.com/office/powerpoint/2010/main" val="28580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32C8-782D-451C-92AA-CC8607740E47}"/>
              </a:ext>
            </a:extLst>
          </p:cNvPr>
          <p:cNvSpPr>
            <a:spLocks noGrp="1"/>
          </p:cNvSpPr>
          <p:nvPr>
            <p:ph type="ctrTitle"/>
          </p:nvPr>
        </p:nvSpPr>
        <p:spPr>
          <a:xfrm>
            <a:off x="1443567" y="2643447"/>
            <a:ext cx="10029565" cy="785552"/>
          </a:xfrm>
        </p:spPr>
        <p:txBody>
          <a:bodyPr/>
          <a:lstStyle/>
          <a:p>
            <a:r>
              <a:rPr lang="en-US" sz="3600" dirty="0"/>
              <a:t>CẢM ƠN THẦY VÀ CÁC BẠN ĐÃ LẮNG NGHE!</a:t>
            </a:r>
          </a:p>
        </p:txBody>
      </p:sp>
    </p:spTree>
    <p:extLst>
      <p:ext uri="{BB962C8B-B14F-4D97-AF65-F5344CB8AC3E}">
        <p14:creationId xmlns:p14="http://schemas.microsoft.com/office/powerpoint/2010/main" val="275259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E4589-EE6C-4C2F-BC5B-3E6F081C8D46}"/>
              </a:ext>
            </a:extLst>
          </p:cNvPr>
          <p:cNvSpPr>
            <a:spLocks noGrp="1"/>
          </p:cNvSpPr>
          <p:nvPr>
            <p:ph idx="1"/>
          </p:nvPr>
        </p:nvSpPr>
        <p:spPr>
          <a:xfrm>
            <a:off x="838200" y="456924"/>
            <a:ext cx="10486292" cy="5528653"/>
          </a:xfrm>
        </p:spPr>
        <p:txBody>
          <a:bodyPr/>
          <a:lstStyle/>
          <a:p>
            <a:endParaRPr lang="en-US" dirty="0"/>
          </a:p>
        </p:txBody>
      </p:sp>
      <p:sp>
        <p:nvSpPr>
          <p:cNvPr id="2" name="TextBox 1">
            <a:extLst>
              <a:ext uri="{FF2B5EF4-FFF2-40B4-BE49-F238E27FC236}">
                <a16:creationId xmlns:a16="http://schemas.microsoft.com/office/drawing/2014/main" id="{F56DB277-8035-4749-8B22-03B961B56165}"/>
              </a:ext>
            </a:extLst>
          </p:cNvPr>
          <p:cNvSpPr txBox="1"/>
          <p:nvPr/>
        </p:nvSpPr>
        <p:spPr>
          <a:xfrm>
            <a:off x="3412574" y="2975433"/>
            <a:ext cx="5337544" cy="830997"/>
          </a:xfrm>
          <a:prstGeom prst="rect">
            <a:avLst/>
          </a:prstGeom>
          <a:noFill/>
        </p:spPr>
        <p:txBody>
          <a:bodyPr wrap="square" rtlCol="0">
            <a:spAutoFit/>
          </a:bodyPr>
          <a:lstStyle/>
          <a:p>
            <a:pPr algn="ctr"/>
            <a:r>
              <a:rPr lang="en-US" sz="4800" dirty="0"/>
              <a:t> </a:t>
            </a:r>
            <a:r>
              <a:rPr lang="en-US" sz="4800" b="1" dirty="0"/>
              <a:t>4.44 </a:t>
            </a:r>
            <a:r>
              <a:rPr lang="en-US" sz="4800" b="1" dirty="0" err="1"/>
              <a:t>Triệu</a:t>
            </a:r>
            <a:r>
              <a:rPr lang="en-US" sz="4800" b="1" dirty="0"/>
              <a:t> USD</a:t>
            </a:r>
            <a:endParaRPr lang="en-US" sz="4800" dirty="0"/>
          </a:p>
        </p:txBody>
      </p:sp>
      <p:pic>
        <p:nvPicPr>
          <p:cNvPr id="1026" name="Picture 2">
            <a:extLst>
              <a:ext uri="{FF2B5EF4-FFF2-40B4-BE49-F238E27FC236}">
                <a16:creationId xmlns:a16="http://schemas.microsoft.com/office/drawing/2014/main" id="{67155E78-B01D-4B36-A5D3-D05945BCE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135" y="1288793"/>
            <a:ext cx="6081823" cy="42804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ADDC7C-0E22-48F8-A762-AA3879F60C98}"/>
              </a:ext>
            </a:extLst>
          </p:cNvPr>
          <p:cNvSpPr/>
          <p:nvPr/>
        </p:nvSpPr>
        <p:spPr>
          <a:xfrm>
            <a:off x="4766723" y="3013501"/>
            <a:ext cx="2629246" cy="830997"/>
          </a:xfrm>
          <a:prstGeom prst="rect">
            <a:avLst/>
          </a:prstGeom>
        </p:spPr>
        <p:txBody>
          <a:bodyPr wrap="none">
            <a:spAutoFit/>
          </a:bodyPr>
          <a:lstStyle/>
          <a:p>
            <a:r>
              <a:rPr lang="en-US" sz="4800" b="1" dirty="0">
                <a:solidFill>
                  <a:srgbClr val="000000"/>
                </a:solidFill>
                <a:latin typeface="Times New Roman" panose="02020603050405020304" pitchFamily="18" charset="0"/>
              </a:rPr>
              <a:t>194 </a:t>
            </a:r>
            <a:r>
              <a:rPr lang="en-US" sz="4800" b="1" dirty="0" err="1">
                <a:solidFill>
                  <a:srgbClr val="000000"/>
                </a:solidFill>
                <a:latin typeface="Times New Roman" panose="02020603050405020304" pitchFamily="18" charset="0"/>
              </a:rPr>
              <a:t>Ngày</a:t>
            </a:r>
            <a:endParaRPr lang="en-US" sz="4800" b="1" dirty="0"/>
          </a:p>
        </p:txBody>
      </p:sp>
      <p:pic>
        <p:nvPicPr>
          <p:cNvPr id="1028" name="Picture 4">
            <a:extLst>
              <a:ext uri="{FF2B5EF4-FFF2-40B4-BE49-F238E27FC236}">
                <a16:creationId xmlns:a16="http://schemas.microsoft.com/office/drawing/2014/main" id="{18F0D175-1831-4156-B63F-5361C7DD9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178" y="637954"/>
            <a:ext cx="5922335" cy="509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70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26"/>
                                        </p:tgtEl>
                                        <p:attrNameLst>
                                          <p:attrName>ppt_x</p:attrName>
                                        </p:attrNameLst>
                                      </p:cBhvr>
                                      <p:tavLst>
                                        <p:tav tm="0">
                                          <p:val>
                                            <p:strVal val="ppt_x"/>
                                          </p:val>
                                        </p:tav>
                                        <p:tav tm="100000">
                                          <p:val>
                                            <p:strVal val="ppt_x"/>
                                          </p:val>
                                        </p:tav>
                                      </p:tavLst>
                                    </p:anim>
                                    <p:anim calcmode="lin" valueType="num">
                                      <p:cBhvr additive="base">
                                        <p:cTn id="25" dur="500"/>
                                        <p:tgtEl>
                                          <p:spTgt spid="1026"/>
                                        </p:tgtEl>
                                        <p:attrNameLst>
                                          <p:attrName>ppt_y</p:attrName>
                                        </p:attrNameLst>
                                      </p:cBhvr>
                                      <p:tavLst>
                                        <p:tav tm="0">
                                          <p:val>
                                            <p:strVal val="ppt_y"/>
                                          </p:val>
                                        </p:tav>
                                        <p:tav tm="100000">
                                          <p:val>
                                            <p:strVal val="1+ppt_h/2"/>
                                          </p:val>
                                        </p:tav>
                                      </p:tavLst>
                                    </p:anim>
                                    <p:set>
                                      <p:cBhvr>
                                        <p:cTn id="26" dur="1" fill="hold">
                                          <p:stCondLst>
                                            <p:cond delay="499"/>
                                          </p:stCondLst>
                                        </p:cTn>
                                        <p:tgtEl>
                                          <p:spTgt spid="10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4"/>
                                        </p:tgtEl>
                                        <p:attrNameLst>
                                          <p:attrName>ppt_x</p:attrName>
                                        </p:attrNameLst>
                                      </p:cBhvr>
                                      <p:tavLst>
                                        <p:tav tm="0">
                                          <p:val>
                                            <p:strVal val="ppt_x"/>
                                          </p:val>
                                        </p:tav>
                                        <p:tav tm="100000">
                                          <p:val>
                                            <p:strVal val="ppt_x"/>
                                          </p:val>
                                        </p:tav>
                                      </p:tavLst>
                                    </p:anim>
                                    <p:anim calcmode="lin" valueType="num">
                                      <p:cBhvr additive="base">
                                        <p:cTn id="37" dur="500"/>
                                        <p:tgtEl>
                                          <p:spTgt spid="4"/>
                                        </p:tgtEl>
                                        <p:attrNameLst>
                                          <p:attrName>ppt_y</p:attrName>
                                        </p:attrNameLst>
                                      </p:cBhvr>
                                      <p:tavLst>
                                        <p:tav tm="0">
                                          <p:val>
                                            <p:strVal val="ppt_y"/>
                                          </p:val>
                                        </p:tav>
                                        <p:tav tm="100000">
                                          <p:val>
                                            <p:strVal val="1+ppt_h/2"/>
                                          </p:val>
                                        </p:tav>
                                      </p:tavLst>
                                    </p:anim>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 calcmode="lin" valueType="num">
                                      <p:cBhvr additive="base">
                                        <p:cTn id="43" dur="500" fill="hold"/>
                                        <p:tgtEl>
                                          <p:spTgt spid="1028"/>
                                        </p:tgtEl>
                                        <p:attrNameLst>
                                          <p:attrName>ppt_x</p:attrName>
                                        </p:attrNameLst>
                                      </p:cBhvr>
                                      <p:tavLst>
                                        <p:tav tm="0">
                                          <p:val>
                                            <p:strVal val="#ppt_x"/>
                                          </p:val>
                                        </p:tav>
                                        <p:tav tm="100000">
                                          <p:val>
                                            <p:strVal val="#ppt_x"/>
                                          </p:val>
                                        </p:tav>
                                      </p:tavLst>
                                    </p:anim>
                                    <p:anim calcmode="lin" valueType="num">
                                      <p:cBhvr additive="base">
                                        <p:cTn id="4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D052-67B8-4BA4-A1C4-A081F26520C7}"/>
              </a:ext>
            </a:extLst>
          </p:cNvPr>
          <p:cNvSpPr>
            <a:spLocks noGrp="1"/>
          </p:cNvSpPr>
          <p:nvPr>
            <p:ph type="ctrTitle"/>
          </p:nvPr>
        </p:nvSpPr>
        <p:spPr>
          <a:xfrm>
            <a:off x="1664284" y="2309266"/>
            <a:ext cx="10285978" cy="1655762"/>
          </a:xfrm>
        </p:spPr>
        <p:txBody>
          <a:bodyPr/>
          <a:lstStyle/>
          <a:p>
            <a:r>
              <a:rPr lang="en-US" dirty="0" err="1"/>
              <a:t>Chủ</a:t>
            </a:r>
            <a:r>
              <a:rPr lang="en-US" dirty="0"/>
              <a:t> </a:t>
            </a:r>
            <a:r>
              <a:rPr lang="en-US" dirty="0" err="1"/>
              <a:t>Đề</a:t>
            </a:r>
            <a:r>
              <a:rPr lang="en-US" dirty="0"/>
              <a:t>: Security Logging and Monitoring Failures</a:t>
            </a:r>
          </a:p>
        </p:txBody>
      </p:sp>
    </p:spTree>
    <p:extLst>
      <p:ext uri="{BB962C8B-B14F-4D97-AF65-F5344CB8AC3E}">
        <p14:creationId xmlns:p14="http://schemas.microsoft.com/office/powerpoint/2010/main" val="1075028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53C6-238B-4D28-909B-CF6671545AB2}"/>
              </a:ext>
            </a:extLst>
          </p:cNvPr>
          <p:cNvSpPr>
            <a:spLocks noGrp="1"/>
          </p:cNvSpPr>
          <p:nvPr>
            <p:ph type="title"/>
          </p:nvPr>
        </p:nvSpPr>
        <p:spPr/>
        <p:txBody>
          <a:bodyPr/>
          <a:lstStyle/>
          <a:p>
            <a:r>
              <a:rPr lang="en-US" dirty="0"/>
              <a:t>NỘI DUNG</a:t>
            </a:r>
          </a:p>
        </p:txBody>
      </p:sp>
      <p:sp>
        <p:nvSpPr>
          <p:cNvPr id="3" name="Content Placeholder 2">
            <a:extLst>
              <a:ext uri="{FF2B5EF4-FFF2-40B4-BE49-F238E27FC236}">
                <a16:creationId xmlns:a16="http://schemas.microsoft.com/office/drawing/2014/main" id="{72145838-EF4B-4F7C-A9D5-BE9FABB10BF4}"/>
              </a:ext>
            </a:extLst>
          </p:cNvPr>
          <p:cNvSpPr>
            <a:spLocks noGrp="1"/>
          </p:cNvSpPr>
          <p:nvPr>
            <p:ph idx="1"/>
          </p:nvPr>
        </p:nvSpPr>
        <p:spPr>
          <a:xfrm>
            <a:off x="838200" y="1258958"/>
            <a:ext cx="10515600" cy="4918006"/>
          </a:xfrm>
        </p:spPr>
        <p:txBody>
          <a:bodyPr>
            <a:normAutofit fontScale="85000" lnSpcReduction="10000"/>
          </a:bodyPr>
          <a:lstStyle/>
          <a:p>
            <a:pPr marL="571500" indent="-571500">
              <a:buFont typeface="+mj-lt"/>
              <a:buAutoNum type="romanUcPeriod"/>
            </a:pPr>
            <a:r>
              <a:rPr lang="en-US" sz="2800" dirty="0" err="1"/>
              <a:t>Giới</a:t>
            </a:r>
            <a:r>
              <a:rPr lang="en-US" sz="2800" dirty="0"/>
              <a:t> </a:t>
            </a:r>
            <a:r>
              <a:rPr lang="en-US" sz="2800" dirty="0" err="1"/>
              <a:t>thiệu</a:t>
            </a:r>
            <a:r>
              <a:rPr lang="en-US" sz="2800" dirty="0"/>
              <a:t> </a:t>
            </a:r>
            <a:r>
              <a:rPr lang="en-US" sz="2800" dirty="0" err="1"/>
              <a:t>chủ</a:t>
            </a:r>
            <a:r>
              <a:rPr lang="en-US" sz="2800" dirty="0"/>
              <a:t> </a:t>
            </a:r>
            <a:r>
              <a:rPr lang="en-US" sz="2800" dirty="0" err="1"/>
              <a:t>đề</a:t>
            </a:r>
            <a:endParaRPr lang="en-US" sz="2800" dirty="0"/>
          </a:p>
          <a:p>
            <a:pPr marL="514350" indent="-514350">
              <a:buFont typeface="+mj-lt"/>
              <a:buAutoNum type="romanUcPeriod"/>
            </a:pPr>
            <a:r>
              <a:rPr lang="en-US" sz="2800" dirty="0" err="1"/>
              <a:t>Các</a:t>
            </a:r>
            <a:r>
              <a:rPr lang="en-US" sz="2800" dirty="0"/>
              <a:t> </a:t>
            </a:r>
            <a:r>
              <a:rPr lang="en-US" sz="2800" dirty="0" err="1"/>
              <a:t>lỗi</a:t>
            </a:r>
            <a:r>
              <a:rPr lang="en-US" sz="2800" dirty="0"/>
              <a:t> </a:t>
            </a:r>
            <a:r>
              <a:rPr lang="en-US" sz="2800" dirty="0" err="1"/>
              <a:t>phổ</a:t>
            </a:r>
            <a:r>
              <a:rPr lang="en-US" sz="2800" dirty="0"/>
              <a:t> </a:t>
            </a:r>
            <a:r>
              <a:rPr lang="en-US" sz="2800" dirty="0" err="1"/>
              <a:t>biến</a:t>
            </a:r>
            <a:r>
              <a:rPr lang="en-US" sz="2800" dirty="0"/>
              <a:t> </a:t>
            </a:r>
            <a:r>
              <a:rPr lang="en-US" sz="2800" dirty="0" err="1"/>
              <a:t>cùng</a:t>
            </a:r>
            <a:r>
              <a:rPr lang="en-US" sz="2800" dirty="0"/>
              <a:t> </a:t>
            </a:r>
            <a:r>
              <a:rPr lang="en-US" sz="2800" dirty="0" err="1"/>
              <a:t>giải</a:t>
            </a:r>
            <a:r>
              <a:rPr lang="en-US" sz="2800" dirty="0"/>
              <a:t> </a:t>
            </a:r>
            <a:r>
              <a:rPr lang="en-US" sz="2800" dirty="0" err="1"/>
              <a:t>pháp</a:t>
            </a:r>
            <a:r>
              <a:rPr lang="en-US" sz="2800" dirty="0"/>
              <a:t> </a:t>
            </a:r>
            <a:r>
              <a:rPr lang="en-US" sz="2800" dirty="0" err="1"/>
              <a:t>khắc</a:t>
            </a:r>
            <a:r>
              <a:rPr lang="en-US" sz="2800" dirty="0"/>
              <a:t> </a:t>
            </a:r>
            <a:r>
              <a:rPr lang="en-US" sz="2800" dirty="0" err="1"/>
              <a:t>phục</a:t>
            </a:r>
            <a:r>
              <a:rPr lang="en-US" sz="2800" dirty="0"/>
              <a:t> </a:t>
            </a:r>
            <a:r>
              <a:rPr lang="en-US" sz="2800" dirty="0" err="1"/>
              <a:t>trong</a:t>
            </a:r>
            <a:r>
              <a:rPr lang="en-US" sz="2800" dirty="0"/>
              <a:t> </a:t>
            </a:r>
            <a:r>
              <a:rPr lang="en-US" sz="2800" dirty="0" err="1"/>
              <a:t>ghi</a:t>
            </a:r>
            <a:r>
              <a:rPr lang="en-US" sz="2800" dirty="0"/>
              <a:t> </a:t>
            </a:r>
            <a:r>
              <a:rPr lang="en-US" sz="2800" dirty="0" err="1"/>
              <a:t>nhật</a:t>
            </a:r>
            <a:r>
              <a:rPr lang="en-US" sz="2800" dirty="0"/>
              <a:t> </a:t>
            </a:r>
            <a:r>
              <a:rPr lang="en-US" sz="2800" dirty="0" err="1"/>
              <a:t>ký</a:t>
            </a:r>
            <a:r>
              <a:rPr lang="en-US" sz="2800" dirty="0"/>
              <a:t> </a:t>
            </a:r>
            <a:r>
              <a:rPr lang="en-US" sz="2800" dirty="0" err="1"/>
              <a:t>và</a:t>
            </a:r>
            <a:r>
              <a:rPr lang="en-US" sz="2800" dirty="0"/>
              <a:t> </a:t>
            </a:r>
            <a:r>
              <a:rPr lang="en-US" sz="2800" dirty="0" err="1"/>
              <a:t>giám</a:t>
            </a:r>
            <a:r>
              <a:rPr lang="en-US" sz="2800" dirty="0"/>
              <a:t> </a:t>
            </a:r>
            <a:r>
              <a:rPr lang="en-US" sz="2800" dirty="0" err="1"/>
              <a:t>sát</a:t>
            </a:r>
            <a:r>
              <a:rPr lang="en-US" sz="2800" dirty="0"/>
              <a:t> an </a:t>
            </a:r>
            <a:r>
              <a:rPr lang="en-US" sz="2800" dirty="0" err="1"/>
              <a:t>ninh</a:t>
            </a:r>
            <a:endParaRPr lang="en-US" sz="2800" dirty="0"/>
          </a:p>
          <a:p>
            <a:pPr marL="914400" lvl="1" indent="-457200">
              <a:buFont typeface="+mj-lt"/>
              <a:buAutoNum type="arabicPeriod"/>
            </a:pPr>
            <a:r>
              <a:rPr lang="en-US" dirty="0" err="1"/>
              <a:t>Không</a:t>
            </a:r>
            <a:r>
              <a:rPr lang="en-US" dirty="0"/>
              <a:t> </a:t>
            </a:r>
            <a:r>
              <a:rPr lang="en-US" dirty="0" err="1"/>
              <a:t>Ghi</a:t>
            </a:r>
            <a:r>
              <a:rPr lang="en-US" dirty="0"/>
              <a:t> </a:t>
            </a:r>
            <a:r>
              <a:rPr lang="en-US" dirty="0" err="1"/>
              <a:t>lại</a:t>
            </a:r>
            <a:r>
              <a:rPr lang="en-US" dirty="0"/>
              <a:t> </a:t>
            </a:r>
            <a:r>
              <a:rPr lang="en-US" dirty="0" err="1"/>
              <a:t>các</a:t>
            </a:r>
            <a:r>
              <a:rPr lang="en-US" dirty="0"/>
              <a:t> </a:t>
            </a:r>
            <a:r>
              <a:rPr lang="en-US" dirty="0" err="1"/>
              <a:t>Sự</a:t>
            </a:r>
            <a:r>
              <a:rPr lang="en-US" dirty="0"/>
              <a:t> </a:t>
            </a:r>
            <a:r>
              <a:rPr lang="en-US" dirty="0" err="1"/>
              <a:t>kiện</a:t>
            </a:r>
            <a:r>
              <a:rPr lang="en-US" dirty="0"/>
              <a:t> An </a:t>
            </a:r>
            <a:r>
              <a:rPr lang="en-US" dirty="0" err="1"/>
              <a:t>ninh</a:t>
            </a:r>
            <a:r>
              <a:rPr lang="en-US" dirty="0"/>
              <a:t> </a:t>
            </a:r>
            <a:r>
              <a:rPr lang="en-US" dirty="0" err="1"/>
              <a:t>Quan</a:t>
            </a:r>
            <a:r>
              <a:rPr lang="en-US" dirty="0"/>
              <a:t> </a:t>
            </a:r>
            <a:r>
              <a:rPr lang="en-US" dirty="0" err="1"/>
              <a:t>trọng</a:t>
            </a:r>
            <a:r>
              <a:rPr lang="en-US" dirty="0"/>
              <a:t> (Not Logging Important Security Events): </a:t>
            </a:r>
            <a:r>
              <a:rPr lang="en-US" dirty="0" err="1"/>
              <a:t>Mô</a:t>
            </a:r>
            <a:r>
              <a:rPr lang="en-US" dirty="0"/>
              <a:t> </a:t>
            </a:r>
            <a:r>
              <a:rPr lang="en-US" dirty="0" err="1"/>
              <a:t>tả</a:t>
            </a:r>
            <a:r>
              <a:rPr lang="en-US" dirty="0"/>
              <a:t>, </a:t>
            </a:r>
            <a:r>
              <a:rPr lang="en-US" dirty="0" err="1"/>
              <a:t>Hình</a:t>
            </a:r>
            <a:r>
              <a:rPr lang="en-US" dirty="0"/>
              <a:t> </a:t>
            </a:r>
            <a:r>
              <a:rPr lang="en-US" dirty="0" err="1"/>
              <a:t>ảnh</a:t>
            </a:r>
            <a:r>
              <a:rPr lang="en-US" dirty="0"/>
              <a:t> minh </a:t>
            </a:r>
            <a:r>
              <a:rPr lang="en-US" dirty="0" err="1"/>
              <a:t>họa</a:t>
            </a:r>
            <a:r>
              <a:rPr lang="en-US" dirty="0"/>
              <a:t>, Demo, </a:t>
            </a:r>
            <a:r>
              <a:rPr lang="en-US" dirty="0" err="1"/>
              <a:t>Giải</a:t>
            </a:r>
            <a:r>
              <a:rPr lang="en-US" dirty="0"/>
              <a:t> </a:t>
            </a:r>
            <a:r>
              <a:rPr lang="en-US" dirty="0" err="1"/>
              <a:t>pháp</a:t>
            </a:r>
            <a:endParaRPr lang="en-US" dirty="0"/>
          </a:p>
          <a:p>
            <a:pPr marL="914400" lvl="1" indent="-457200">
              <a:buFont typeface="+mj-lt"/>
              <a:buAutoNum type="arabicPeriod"/>
            </a:pPr>
            <a:r>
              <a:rPr lang="en-US" dirty="0" err="1"/>
              <a:t>Thiếu</a:t>
            </a:r>
            <a:r>
              <a:rPr lang="en-US" dirty="0"/>
              <a:t> </a:t>
            </a:r>
            <a:r>
              <a:rPr lang="en-US" dirty="0" err="1"/>
              <a:t>Quy</a:t>
            </a:r>
            <a:r>
              <a:rPr lang="en-US" dirty="0"/>
              <a:t> </a:t>
            </a:r>
            <a:r>
              <a:rPr lang="en-US" dirty="0" err="1"/>
              <a:t>trình</a:t>
            </a:r>
            <a:r>
              <a:rPr lang="en-US" dirty="0"/>
              <a:t> </a:t>
            </a:r>
            <a:r>
              <a:rPr lang="en-US" dirty="0" err="1"/>
              <a:t>để</a:t>
            </a:r>
            <a:r>
              <a:rPr lang="en-US" dirty="0"/>
              <a:t> </a:t>
            </a:r>
            <a:r>
              <a:rPr lang="en-US" dirty="0" err="1"/>
              <a:t>Xem</a:t>
            </a:r>
            <a:r>
              <a:rPr lang="en-US" dirty="0"/>
              <a:t> </a:t>
            </a:r>
            <a:r>
              <a:rPr lang="en-US" dirty="0" err="1"/>
              <a:t>xét</a:t>
            </a:r>
            <a:r>
              <a:rPr lang="en-US" dirty="0"/>
              <a:t> </a:t>
            </a:r>
            <a:r>
              <a:rPr lang="en-US" dirty="0" err="1"/>
              <a:t>và</a:t>
            </a:r>
            <a:r>
              <a:rPr lang="en-US" dirty="0"/>
              <a:t> </a:t>
            </a:r>
            <a:r>
              <a:rPr lang="en-US" dirty="0" err="1"/>
              <a:t>Phản</a:t>
            </a:r>
            <a:r>
              <a:rPr lang="en-US" dirty="0"/>
              <a:t> </a:t>
            </a:r>
            <a:r>
              <a:rPr lang="en-US" dirty="0" err="1"/>
              <a:t>ứng</a:t>
            </a:r>
            <a:r>
              <a:rPr lang="en-US" dirty="0"/>
              <a:t> </a:t>
            </a:r>
            <a:r>
              <a:rPr lang="en-US" dirty="0" err="1"/>
              <a:t>với</a:t>
            </a:r>
            <a:r>
              <a:rPr lang="en-US" dirty="0"/>
              <a:t> Log (Not Having a Process for Reviewing and Responding): </a:t>
            </a:r>
            <a:r>
              <a:rPr lang="en-US" dirty="0" err="1"/>
              <a:t>Mô</a:t>
            </a:r>
            <a:r>
              <a:rPr lang="en-US" dirty="0"/>
              <a:t> </a:t>
            </a:r>
            <a:r>
              <a:rPr lang="en-US" dirty="0" err="1"/>
              <a:t>tả</a:t>
            </a:r>
            <a:r>
              <a:rPr lang="en-US" dirty="0"/>
              <a:t>, </a:t>
            </a:r>
            <a:r>
              <a:rPr lang="en-US" dirty="0" err="1"/>
              <a:t>Hình</a:t>
            </a:r>
            <a:r>
              <a:rPr lang="en-US" dirty="0"/>
              <a:t> </a:t>
            </a:r>
            <a:r>
              <a:rPr lang="en-US" dirty="0" err="1"/>
              <a:t>ảnh</a:t>
            </a:r>
            <a:r>
              <a:rPr lang="en-US" dirty="0"/>
              <a:t> minh </a:t>
            </a:r>
            <a:r>
              <a:rPr lang="en-US" dirty="0" err="1"/>
              <a:t>họa</a:t>
            </a:r>
            <a:r>
              <a:rPr lang="en-US" dirty="0"/>
              <a:t>, </a:t>
            </a:r>
            <a:r>
              <a:rPr lang="en-US" dirty="0" err="1"/>
              <a:t>Giải</a:t>
            </a:r>
            <a:r>
              <a:rPr lang="en-US" dirty="0"/>
              <a:t> </a:t>
            </a:r>
            <a:r>
              <a:rPr lang="en-US" dirty="0" err="1"/>
              <a:t>pháp</a:t>
            </a:r>
            <a:endParaRPr lang="en-US" dirty="0"/>
          </a:p>
          <a:p>
            <a:pPr marL="914400" lvl="1" indent="-457200">
              <a:buFont typeface="+mj-lt"/>
              <a:buAutoNum type="arabicPeriod"/>
            </a:pPr>
            <a:r>
              <a:rPr lang="en-US" dirty="0"/>
              <a:t> </a:t>
            </a:r>
            <a:r>
              <a:rPr lang="vi-VN" dirty="0"/>
              <a:t>Không Lưu trữ Log Đủ Lâu (Not Storing Logs for Long Enough): Mô tả, Hình ảnh minh họa, Giải pháp</a:t>
            </a:r>
            <a:endParaRPr lang="en-US" dirty="0"/>
          </a:p>
          <a:p>
            <a:pPr marL="914400" lvl="1" indent="-457200">
              <a:buFont typeface="+mj-lt"/>
              <a:buAutoNum type="arabicPeriod"/>
            </a:pPr>
            <a:r>
              <a:rPr lang="en-US" dirty="0" err="1"/>
              <a:t>Hệ</a:t>
            </a:r>
            <a:r>
              <a:rPr lang="en-US" dirty="0"/>
              <a:t> </a:t>
            </a:r>
            <a:r>
              <a:rPr lang="en-US" dirty="0" err="1"/>
              <a:t>thống</a:t>
            </a:r>
            <a:r>
              <a:rPr lang="en-US" dirty="0"/>
              <a:t> Logging </a:t>
            </a:r>
            <a:r>
              <a:rPr lang="en-US" dirty="0" err="1"/>
              <a:t>và</a:t>
            </a:r>
            <a:r>
              <a:rPr lang="en-US" dirty="0"/>
              <a:t> Monitoring </a:t>
            </a:r>
            <a:r>
              <a:rPr lang="en-US" dirty="0" err="1"/>
              <a:t>Không</a:t>
            </a:r>
            <a:r>
              <a:rPr lang="en-US" dirty="0"/>
              <a:t> An </a:t>
            </a:r>
            <a:r>
              <a:rPr lang="en-US" dirty="0" err="1"/>
              <a:t>Toàn</a:t>
            </a:r>
            <a:r>
              <a:rPr lang="en-US" dirty="0"/>
              <a:t> (Insecure Logging and Monitoring Systems) : </a:t>
            </a:r>
            <a:r>
              <a:rPr lang="en-US" dirty="0" err="1"/>
              <a:t>Mô</a:t>
            </a:r>
            <a:r>
              <a:rPr lang="en-US" dirty="0"/>
              <a:t> </a:t>
            </a:r>
            <a:r>
              <a:rPr lang="en-US" dirty="0" err="1"/>
              <a:t>tả</a:t>
            </a:r>
            <a:r>
              <a:rPr lang="en-US" dirty="0"/>
              <a:t>, </a:t>
            </a:r>
            <a:r>
              <a:rPr lang="en-US" dirty="0" err="1"/>
              <a:t>Hình</a:t>
            </a:r>
            <a:r>
              <a:rPr lang="en-US" dirty="0"/>
              <a:t> </a:t>
            </a:r>
            <a:r>
              <a:rPr lang="en-US" dirty="0" err="1"/>
              <a:t>ảnh</a:t>
            </a:r>
            <a:r>
              <a:rPr lang="en-US" dirty="0"/>
              <a:t> minh </a:t>
            </a:r>
            <a:r>
              <a:rPr lang="en-US" dirty="0" err="1"/>
              <a:t>họa</a:t>
            </a:r>
            <a:r>
              <a:rPr lang="en-US" dirty="0"/>
              <a:t>, Demo, </a:t>
            </a:r>
            <a:r>
              <a:rPr lang="en-US" dirty="0" err="1"/>
              <a:t>Giải</a:t>
            </a:r>
            <a:r>
              <a:rPr lang="en-US" dirty="0"/>
              <a:t> </a:t>
            </a:r>
            <a:r>
              <a:rPr lang="en-US" dirty="0" err="1"/>
              <a:t>pháp</a:t>
            </a:r>
            <a:endParaRPr lang="en-US" dirty="0"/>
          </a:p>
          <a:p>
            <a:pPr marL="914400" lvl="1" indent="-457200">
              <a:buFont typeface="+mj-lt"/>
              <a:buAutoNum type="arabicPeriod"/>
            </a:pPr>
            <a:r>
              <a:rPr lang="en-US" dirty="0" err="1"/>
              <a:t>Không</a:t>
            </a:r>
            <a:r>
              <a:rPr lang="en-US" dirty="0"/>
              <a:t> </a:t>
            </a:r>
            <a:r>
              <a:rPr lang="en-US" dirty="0" err="1"/>
              <a:t>Giám</a:t>
            </a:r>
            <a:r>
              <a:rPr lang="en-US" dirty="0"/>
              <a:t> </a:t>
            </a:r>
            <a:r>
              <a:rPr lang="en-US" dirty="0" err="1"/>
              <a:t>sát</a:t>
            </a:r>
            <a:r>
              <a:rPr lang="en-US" dirty="0"/>
              <a:t> Log </a:t>
            </a:r>
            <a:r>
              <a:rPr lang="en-US" dirty="0" err="1"/>
              <a:t>để</a:t>
            </a:r>
            <a:r>
              <a:rPr lang="en-US" dirty="0"/>
              <a:t> </a:t>
            </a:r>
            <a:r>
              <a:rPr lang="en-US" dirty="0" err="1"/>
              <a:t>tìm</a:t>
            </a:r>
            <a:r>
              <a:rPr lang="en-US" dirty="0"/>
              <a:t> </a:t>
            </a:r>
            <a:r>
              <a:rPr lang="en-US" dirty="0" err="1"/>
              <a:t>Hoạt</a:t>
            </a:r>
            <a:r>
              <a:rPr lang="en-US" dirty="0"/>
              <a:t> </a:t>
            </a:r>
            <a:r>
              <a:rPr lang="en-US" dirty="0" err="1"/>
              <a:t>động</a:t>
            </a:r>
            <a:r>
              <a:rPr lang="en-US" dirty="0"/>
              <a:t> </a:t>
            </a:r>
            <a:r>
              <a:rPr lang="en-US" dirty="0" err="1"/>
              <a:t>Nghi</a:t>
            </a:r>
            <a:r>
              <a:rPr lang="en-US" dirty="0"/>
              <a:t> </a:t>
            </a:r>
            <a:r>
              <a:rPr lang="en-US" dirty="0" err="1"/>
              <a:t>ngờ</a:t>
            </a:r>
            <a:r>
              <a:rPr lang="en-US" dirty="0"/>
              <a:t> (Not Monitoring Logs for Suspicious Activity) : </a:t>
            </a:r>
            <a:r>
              <a:rPr lang="en-US" dirty="0" err="1"/>
              <a:t>Mô</a:t>
            </a:r>
            <a:r>
              <a:rPr lang="en-US" dirty="0"/>
              <a:t> </a:t>
            </a:r>
            <a:r>
              <a:rPr lang="en-US" dirty="0" err="1"/>
              <a:t>tả</a:t>
            </a:r>
            <a:r>
              <a:rPr lang="en-US" dirty="0"/>
              <a:t>, </a:t>
            </a:r>
            <a:r>
              <a:rPr lang="en-US" dirty="0" err="1"/>
              <a:t>Hình</a:t>
            </a:r>
            <a:r>
              <a:rPr lang="en-US" dirty="0"/>
              <a:t> </a:t>
            </a:r>
            <a:r>
              <a:rPr lang="en-US" dirty="0" err="1"/>
              <a:t>ảnh</a:t>
            </a:r>
            <a:r>
              <a:rPr lang="en-US" dirty="0"/>
              <a:t> minh </a:t>
            </a:r>
            <a:r>
              <a:rPr lang="en-US" dirty="0" err="1"/>
              <a:t>họa</a:t>
            </a:r>
            <a:r>
              <a:rPr lang="en-US" dirty="0"/>
              <a:t>, Demo, </a:t>
            </a:r>
            <a:r>
              <a:rPr lang="en-US" dirty="0" err="1"/>
              <a:t>Giải</a:t>
            </a:r>
            <a:r>
              <a:rPr lang="en-US" dirty="0"/>
              <a:t> </a:t>
            </a:r>
            <a:r>
              <a:rPr lang="en-US" dirty="0" err="1"/>
              <a:t>pháp</a:t>
            </a:r>
            <a:endParaRPr lang="en-US" dirty="0"/>
          </a:p>
          <a:p>
            <a:pPr marL="514350" indent="-514350">
              <a:buFont typeface="+mj-lt"/>
              <a:buAutoNum type="romanUcPeriod"/>
            </a:pPr>
            <a:r>
              <a:rPr lang="en-US" sz="2800" dirty="0" err="1"/>
              <a:t>Kết</a:t>
            </a:r>
            <a:r>
              <a:rPr lang="en-US" sz="2800" dirty="0"/>
              <a:t> </a:t>
            </a:r>
            <a:r>
              <a:rPr lang="en-US" sz="2800" dirty="0" err="1"/>
              <a:t>luận</a:t>
            </a:r>
            <a:endParaRPr lang="en-US" sz="2800" dirty="0"/>
          </a:p>
          <a:p>
            <a:endParaRPr lang="en-US" dirty="0"/>
          </a:p>
          <a:p>
            <a:endParaRPr lang="en-US" dirty="0"/>
          </a:p>
        </p:txBody>
      </p:sp>
    </p:spTree>
    <p:extLst>
      <p:ext uri="{BB962C8B-B14F-4D97-AF65-F5344CB8AC3E}">
        <p14:creationId xmlns:p14="http://schemas.microsoft.com/office/powerpoint/2010/main" val="408602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6443-2DB6-4F92-872C-4250F28FD321}"/>
              </a:ext>
            </a:extLst>
          </p:cNvPr>
          <p:cNvSpPr>
            <a:spLocks noGrp="1"/>
          </p:cNvSpPr>
          <p:nvPr>
            <p:ph type="title"/>
          </p:nvPr>
        </p:nvSpPr>
        <p:spPr/>
        <p:txBody>
          <a:bodyPr/>
          <a:lstStyle/>
          <a:p>
            <a:pPr indent="-182880">
              <a:spcAft>
                <a:spcPts val="600"/>
              </a:spcAft>
              <a:buFont typeface="+mj-lt"/>
              <a:buAutoNum type="romanUcPeriod"/>
            </a:pPr>
            <a:r>
              <a:rPr lang="en-US" dirty="0"/>
              <a:t> GIỚI THIỆU CHỦ ĐỀ</a:t>
            </a:r>
          </a:p>
        </p:txBody>
      </p:sp>
      <p:sp>
        <p:nvSpPr>
          <p:cNvPr id="3" name="Content Placeholder 2">
            <a:extLst>
              <a:ext uri="{FF2B5EF4-FFF2-40B4-BE49-F238E27FC236}">
                <a16:creationId xmlns:a16="http://schemas.microsoft.com/office/drawing/2014/main" id="{F3E283DA-387A-4C1F-A483-8690E60602B4}"/>
              </a:ext>
            </a:extLst>
          </p:cNvPr>
          <p:cNvSpPr>
            <a:spLocks noGrp="1"/>
          </p:cNvSpPr>
          <p:nvPr>
            <p:ph idx="1"/>
          </p:nvPr>
        </p:nvSpPr>
        <p:spPr>
          <a:xfrm>
            <a:off x="838200" y="1477568"/>
            <a:ext cx="10515599" cy="4699395"/>
          </a:xfrm>
        </p:spPr>
        <p:txBody>
          <a:bodyPr>
            <a:normAutofit fontScale="92500"/>
          </a:bodyPr>
          <a:lstStyle/>
          <a:p>
            <a:r>
              <a:rPr lang="vi-VN" sz="2600" b="1" dirty="0"/>
              <a:t>“Security Logging and Monitoring Failures” </a:t>
            </a:r>
            <a:r>
              <a:rPr lang="vi-VN" sz="2600" dirty="0"/>
              <a:t>là những sai sót trong việc ghi nhận, giám sát và cảnh báo các sự kiện an ninh của</a:t>
            </a:r>
            <a:r>
              <a:rPr lang="en-US" sz="2600" dirty="0"/>
              <a:t> </a:t>
            </a:r>
            <a:r>
              <a:rPr lang="vi-VN" sz="2600" dirty="0"/>
              <a:t>hệ thống.</a:t>
            </a:r>
            <a:endParaRPr lang="en-US" sz="2600" dirty="0"/>
          </a:p>
          <a:p>
            <a:r>
              <a:rPr lang="vi-VN" sz="2600" dirty="0"/>
              <a:t/>
            </a:r>
            <a:br>
              <a:rPr lang="vi-VN" sz="2600" dirty="0"/>
            </a:br>
            <a:r>
              <a:rPr lang="vi-VN" sz="2600" dirty="0"/>
              <a:t>Điều này xảy ra khi log không được ghi đầy đủ, không được phân tích hoặc theo dõi thường xuyên, khiến các hoạt động bất thường hoặc tấn công mạng không bị phát hiện kịp thời.</a:t>
            </a:r>
            <a:endParaRPr lang="en-US" sz="2600" dirty="0"/>
          </a:p>
          <a:p>
            <a:r>
              <a:rPr lang="vi-VN" sz="2600" dirty="0"/>
              <a:t/>
            </a:r>
            <a:br>
              <a:rPr lang="vi-VN" sz="2600" dirty="0"/>
            </a:br>
            <a:r>
              <a:rPr lang="vi-VN" sz="2600" dirty="0"/>
              <a:t>Nó phản ánh sự thiếu liên kết giữa hệ thống, quy trình và con người trong việc duy trì khả năng quan sát an ninh (Security Visibility).</a:t>
            </a:r>
          </a:p>
          <a:p>
            <a:r>
              <a:rPr lang="vi-VN" dirty="0"/>
              <a:t/>
            </a:r>
            <a:br>
              <a:rPr lang="vi-VN" dirty="0"/>
            </a:br>
            <a:endParaRPr lang="en-US" dirty="0"/>
          </a:p>
        </p:txBody>
      </p:sp>
    </p:spTree>
    <p:extLst>
      <p:ext uri="{BB962C8B-B14F-4D97-AF65-F5344CB8AC3E}">
        <p14:creationId xmlns:p14="http://schemas.microsoft.com/office/powerpoint/2010/main" val="298565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B54C-5376-4BF8-AAB5-17CA6A9FC4E9}"/>
              </a:ext>
            </a:extLst>
          </p:cNvPr>
          <p:cNvSpPr>
            <a:spLocks noGrp="1"/>
          </p:cNvSpPr>
          <p:nvPr>
            <p:ph type="title"/>
          </p:nvPr>
        </p:nvSpPr>
        <p:spPr/>
        <p:txBody>
          <a:bodyPr/>
          <a:lstStyle/>
          <a:p>
            <a:r>
              <a:rPr lang="en-US" dirty="0"/>
              <a:t> I. GIỚI THIỆU CHỦ ĐỀ</a:t>
            </a:r>
          </a:p>
        </p:txBody>
      </p:sp>
      <p:sp>
        <p:nvSpPr>
          <p:cNvPr id="3" name="Content Placeholder 2">
            <a:extLst>
              <a:ext uri="{FF2B5EF4-FFF2-40B4-BE49-F238E27FC236}">
                <a16:creationId xmlns:a16="http://schemas.microsoft.com/office/drawing/2014/main" id="{5F9B509E-CF71-469F-B8E7-3243345A31B2}"/>
              </a:ext>
            </a:extLst>
          </p:cNvPr>
          <p:cNvSpPr>
            <a:spLocks noGrp="1"/>
          </p:cNvSpPr>
          <p:nvPr>
            <p:ph idx="1"/>
          </p:nvPr>
        </p:nvSpPr>
        <p:spPr>
          <a:xfrm>
            <a:off x="838200" y="1229710"/>
            <a:ext cx="10515600" cy="4947253"/>
          </a:xfrm>
        </p:spPr>
        <p:txBody>
          <a:bodyPr>
            <a:normAutofit/>
          </a:bodyPr>
          <a:lstStyle/>
          <a:p>
            <a:r>
              <a:rPr lang="en-US" b="1" dirty="0" err="1"/>
              <a:t>Hậu</a:t>
            </a:r>
            <a:r>
              <a:rPr lang="en-US" b="1" dirty="0"/>
              <a:t> </a:t>
            </a:r>
            <a:r>
              <a:rPr lang="en-US" b="1" dirty="0" err="1"/>
              <a:t>quả</a:t>
            </a:r>
            <a:r>
              <a:rPr lang="en-US" b="1" dirty="0"/>
              <a:t>:</a:t>
            </a:r>
          </a:p>
          <a:p>
            <a:pPr marL="800100" lvl="1" indent="-342900" fontAlgn="base">
              <a:buFont typeface="Arial" panose="020B0604020202020204" pitchFamily="34" charset="0"/>
              <a:buChar char="•"/>
            </a:pPr>
            <a:r>
              <a:rPr lang="vi-VN" dirty="0"/>
              <a:t>Kẻ tấn công có thể ẩn nấp trong hệ thống hàng tháng mà không ai hay biết.</a:t>
            </a:r>
          </a:p>
          <a:p>
            <a:pPr marL="800100" lvl="1" indent="-342900" fontAlgn="base">
              <a:buFont typeface="Arial" panose="020B0604020202020204" pitchFamily="34" charset="0"/>
              <a:buChar char="•"/>
            </a:pPr>
            <a:r>
              <a:rPr lang="vi-VN" dirty="0"/>
              <a:t>Không có bằng chứng số (Digital Evidence) để điều tra khi sự cố xảy ra.</a:t>
            </a:r>
          </a:p>
          <a:p>
            <a:pPr marL="800100" lvl="1" indent="-342900" fontAlgn="base">
              <a:buFont typeface="Arial" panose="020B0604020202020204" pitchFamily="34" charset="0"/>
              <a:buChar char="•"/>
            </a:pPr>
            <a:r>
              <a:rPr lang="vi-VN" dirty="0"/>
              <a:t>Tăng thời gian phát hiện và phản ứng: theo IBM, trung bình mất hơn 190 ngày để phát hiện một vụ xâm nhập nếu thiếu cơ chế giám sát hiệu quả.</a:t>
            </a:r>
          </a:p>
          <a:p>
            <a:pPr marL="800100" lvl="1" indent="-342900" fontAlgn="base">
              <a:buFont typeface="Arial" panose="020B0604020202020204" pitchFamily="34" charset="0"/>
              <a:buChar char="•"/>
            </a:pPr>
            <a:r>
              <a:rPr lang="vi-VN" dirty="0"/>
              <a:t>Tổn thất tài chính và uy tín nghiêm trọng, nhiều doanh nghiệp bị mất dữ liệu khách hàng, gián đoạn hoạt động, hoặc bị phạt do vi phạm quy định bảo mật (như GDPR, ISO 27001)</a:t>
            </a:r>
          </a:p>
        </p:txBody>
      </p:sp>
    </p:spTree>
    <p:extLst>
      <p:ext uri="{BB962C8B-B14F-4D97-AF65-F5344CB8AC3E}">
        <p14:creationId xmlns:p14="http://schemas.microsoft.com/office/powerpoint/2010/main" val="1759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2CEF-7F32-4433-BCFA-FFBCF76CDBA7}"/>
              </a:ext>
            </a:extLst>
          </p:cNvPr>
          <p:cNvSpPr>
            <a:spLocks noGrp="1"/>
          </p:cNvSpPr>
          <p:nvPr>
            <p:ph type="title"/>
          </p:nvPr>
        </p:nvSpPr>
        <p:spPr/>
        <p:txBody>
          <a:bodyPr/>
          <a:lstStyle/>
          <a:p>
            <a:r>
              <a:rPr lang="en-US" dirty="0"/>
              <a:t>I. GIỚI THIỆU CHỦ ĐỀ</a:t>
            </a:r>
          </a:p>
        </p:txBody>
      </p:sp>
      <p:sp>
        <p:nvSpPr>
          <p:cNvPr id="3" name="Content Placeholder 2">
            <a:extLst>
              <a:ext uri="{FF2B5EF4-FFF2-40B4-BE49-F238E27FC236}">
                <a16:creationId xmlns:a16="http://schemas.microsoft.com/office/drawing/2014/main" id="{11089E59-3162-42ED-A073-490A1EF48C54}"/>
              </a:ext>
            </a:extLst>
          </p:cNvPr>
          <p:cNvSpPr>
            <a:spLocks noGrp="1"/>
          </p:cNvSpPr>
          <p:nvPr>
            <p:ph idx="1"/>
          </p:nvPr>
        </p:nvSpPr>
        <p:spPr>
          <a:xfrm>
            <a:off x="838200" y="1119352"/>
            <a:ext cx="10515600" cy="5057611"/>
          </a:xfrm>
        </p:spPr>
        <p:txBody>
          <a:bodyPr/>
          <a:lstStyle/>
          <a:p>
            <a:r>
              <a:rPr lang="vi-VN" dirty="0"/>
              <a:t>Logging &amp; Monitoring chính là “mắt và tai của hệ thống bảo mật”. Khi đôi mắt này bị che mờ, kẻ tấn công sẽ có cơ hội hành động mà không bị phát hiện.</a:t>
            </a:r>
            <a:endParaRPr lang="en-US" dirty="0"/>
          </a:p>
        </p:txBody>
      </p:sp>
      <p:pic>
        <p:nvPicPr>
          <p:cNvPr id="1026" name="Picture 2">
            <a:extLst>
              <a:ext uri="{FF2B5EF4-FFF2-40B4-BE49-F238E27FC236}">
                <a16:creationId xmlns:a16="http://schemas.microsoft.com/office/drawing/2014/main" id="{953EF454-DD7F-41DF-8293-BC8BB984C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768" y="1998921"/>
            <a:ext cx="5846930" cy="417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6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E157-A07E-49E3-856F-9341A3FB00DD}"/>
              </a:ext>
            </a:extLst>
          </p:cNvPr>
          <p:cNvSpPr>
            <a:spLocks noGrp="1"/>
          </p:cNvSpPr>
          <p:nvPr>
            <p:ph type="title"/>
          </p:nvPr>
        </p:nvSpPr>
        <p:spPr/>
        <p:txBody>
          <a:bodyPr>
            <a:normAutofit/>
          </a:bodyPr>
          <a:lstStyle/>
          <a:p>
            <a:r>
              <a:rPr lang="en-US" dirty="0"/>
              <a:t>II. </a:t>
            </a:r>
            <a:r>
              <a:rPr lang="en-US" dirty="0" err="1"/>
              <a:t>Các</a:t>
            </a:r>
            <a:r>
              <a:rPr lang="en-US" dirty="0"/>
              <a:t> </a:t>
            </a:r>
            <a:r>
              <a:rPr lang="en-US" dirty="0" err="1"/>
              <a:t>lỗi</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ghi</a:t>
            </a:r>
            <a:r>
              <a:rPr lang="en-US" dirty="0"/>
              <a:t> </a:t>
            </a:r>
            <a:r>
              <a:rPr lang="en-US" dirty="0" err="1"/>
              <a:t>nhật</a:t>
            </a:r>
            <a:r>
              <a:rPr lang="en-US" dirty="0"/>
              <a:t> </a:t>
            </a:r>
            <a:r>
              <a:rPr lang="en-US" dirty="0" err="1"/>
              <a:t>ký</a:t>
            </a:r>
            <a:r>
              <a:rPr lang="en-US" dirty="0"/>
              <a:t> </a:t>
            </a:r>
            <a:r>
              <a:rPr lang="en-US" dirty="0" err="1"/>
              <a:t>và</a:t>
            </a:r>
            <a:r>
              <a:rPr lang="en-US" dirty="0"/>
              <a:t> </a:t>
            </a:r>
            <a:r>
              <a:rPr lang="en-US" dirty="0" err="1"/>
              <a:t>giám</a:t>
            </a:r>
            <a:r>
              <a:rPr lang="en-US" dirty="0"/>
              <a:t> </a:t>
            </a:r>
            <a:r>
              <a:rPr lang="en-US" dirty="0" err="1"/>
              <a:t>sát</a:t>
            </a:r>
            <a:r>
              <a:rPr lang="en-US" dirty="0"/>
              <a:t> an </a:t>
            </a:r>
            <a:r>
              <a:rPr lang="en-US" dirty="0" err="1"/>
              <a:t>ninh</a:t>
            </a:r>
            <a:endParaRPr lang="en-US" dirty="0"/>
          </a:p>
        </p:txBody>
      </p:sp>
      <p:sp>
        <p:nvSpPr>
          <p:cNvPr id="3" name="Content Placeholder 2">
            <a:extLst>
              <a:ext uri="{FF2B5EF4-FFF2-40B4-BE49-F238E27FC236}">
                <a16:creationId xmlns:a16="http://schemas.microsoft.com/office/drawing/2014/main" id="{8B8946CE-100B-4F1C-B63C-895184B5A64D}"/>
              </a:ext>
            </a:extLst>
          </p:cNvPr>
          <p:cNvSpPr>
            <a:spLocks noGrp="1"/>
          </p:cNvSpPr>
          <p:nvPr>
            <p:ph idx="1"/>
          </p:nvPr>
        </p:nvSpPr>
        <p:spPr>
          <a:xfrm>
            <a:off x="838200" y="1477568"/>
            <a:ext cx="10515600" cy="4699395"/>
          </a:xfrm>
        </p:spPr>
        <p:txBody>
          <a:bodyPr>
            <a:normAutofit/>
          </a:bodyPr>
          <a:lstStyle/>
          <a:p>
            <a:pPr marL="914400" lvl="1" indent="-457200">
              <a:buFont typeface="+mj-lt"/>
              <a:buAutoNum type="arabicPeriod"/>
            </a:pPr>
            <a:r>
              <a:rPr lang="en-US" dirty="0" err="1"/>
              <a:t>Không</a:t>
            </a:r>
            <a:r>
              <a:rPr lang="en-US" dirty="0"/>
              <a:t> </a:t>
            </a:r>
            <a:r>
              <a:rPr lang="en-US" dirty="0" err="1"/>
              <a:t>Ghi</a:t>
            </a:r>
            <a:r>
              <a:rPr lang="en-US" dirty="0"/>
              <a:t> </a:t>
            </a:r>
            <a:r>
              <a:rPr lang="en-US" dirty="0" err="1"/>
              <a:t>lại</a:t>
            </a:r>
            <a:r>
              <a:rPr lang="en-US" dirty="0"/>
              <a:t> </a:t>
            </a:r>
            <a:r>
              <a:rPr lang="en-US" dirty="0" err="1"/>
              <a:t>các</a:t>
            </a:r>
            <a:r>
              <a:rPr lang="en-US" dirty="0"/>
              <a:t> </a:t>
            </a:r>
            <a:r>
              <a:rPr lang="en-US" dirty="0" err="1"/>
              <a:t>Sự</a:t>
            </a:r>
            <a:r>
              <a:rPr lang="en-US" dirty="0"/>
              <a:t> </a:t>
            </a:r>
            <a:r>
              <a:rPr lang="en-US" dirty="0" err="1"/>
              <a:t>kiện</a:t>
            </a:r>
            <a:r>
              <a:rPr lang="en-US" dirty="0"/>
              <a:t> An </a:t>
            </a:r>
            <a:r>
              <a:rPr lang="en-US" dirty="0" err="1"/>
              <a:t>ninh</a:t>
            </a:r>
            <a:r>
              <a:rPr lang="en-US" dirty="0"/>
              <a:t> </a:t>
            </a:r>
            <a:r>
              <a:rPr lang="en-US" dirty="0" err="1"/>
              <a:t>Quan</a:t>
            </a:r>
            <a:r>
              <a:rPr lang="en-US" dirty="0"/>
              <a:t> </a:t>
            </a:r>
            <a:r>
              <a:rPr lang="en-US" dirty="0" err="1"/>
              <a:t>trọng</a:t>
            </a:r>
            <a:r>
              <a:rPr lang="en-US" dirty="0"/>
              <a:t> (Not Logging Important Security Events)</a:t>
            </a:r>
          </a:p>
          <a:p>
            <a:pPr marL="914400" lvl="1" indent="-457200">
              <a:buFont typeface="+mj-lt"/>
              <a:buAutoNum type="arabicPeriod"/>
            </a:pPr>
            <a:r>
              <a:rPr lang="en-US" dirty="0" err="1"/>
              <a:t>Thiếu</a:t>
            </a:r>
            <a:r>
              <a:rPr lang="en-US" dirty="0"/>
              <a:t> </a:t>
            </a:r>
            <a:r>
              <a:rPr lang="en-US" dirty="0" err="1"/>
              <a:t>Quy</a:t>
            </a:r>
            <a:r>
              <a:rPr lang="en-US" dirty="0"/>
              <a:t> </a:t>
            </a:r>
            <a:r>
              <a:rPr lang="en-US" dirty="0" err="1"/>
              <a:t>trình</a:t>
            </a:r>
            <a:r>
              <a:rPr lang="en-US" dirty="0"/>
              <a:t> </a:t>
            </a:r>
            <a:r>
              <a:rPr lang="en-US" dirty="0" err="1"/>
              <a:t>để</a:t>
            </a:r>
            <a:r>
              <a:rPr lang="en-US" dirty="0"/>
              <a:t> </a:t>
            </a:r>
            <a:r>
              <a:rPr lang="en-US" dirty="0" err="1"/>
              <a:t>Xem</a:t>
            </a:r>
            <a:r>
              <a:rPr lang="en-US" dirty="0"/>
              <a:t> </a:t>
            </a:r>
            <a:r>
              <a:rPr lang="en-US" dirty="0" err="1"/>
              <a:t>xét</a:t>
            </a:r>
            <a:r>
              <a:rPr lang="en-US" dirty="0"/>
              <a:t> </a:t>
            </a:r>
            <a:r>
              <a:rPr lang="en-US" dirty="0" err="1"/>
              <a:t>và</a:t>
            </a:r>
            <a:r>
              <a:rPr lang="en-US" dirty="0"/>
              <a:t> </a:t>
            </a:r>
            <a:r>
              <a:rPr lang="en-US" dirty="0" err="1"/>
              <a:t>Phản</a:t>
            </a:r>
            <a:r>
              <a:rPr lang="en-US" dirty="0"/>
              <a:t> </a:t>
            </a:r>
            <a:r>
              <a:rPr lang="en-US" dirty="0" err="1"/>
              <a:t>ứng</a:t>
            </a:r>
            <a:r>
              <a:rPr lang="en-US" dirty="0"/>
              <a:t> </a:t>
            </a:r>
            <a:r>
              <a:rPr lang="en-US" dirty="0" err="1"/>
              <a:t>với</a:t>
            </a:r>
            <a:r>
              <a:rPr lang="en-US" dirty="0"/>
              <a:t> Log (Not Having a Process for Reviewing and Responding)</a:t>
            </a:r>
          </a:p>
          <a:p>
            <a:pPr marL="914400" lvl="1" indent="-457200">
              <a:buFont typeface="+mj-lt"/>
              <a:buAutoNum type="arabicPeriod"/>
            </a:pPr>
            <a:r>
              <a:rPr lang="vi-VN" dirty="0"/>
              <a:t>Không Lưu trữ Log Đủ Lâu (Not Storing Logs for Long Enough)</a:t>
            </a:r>
            <a:endParaRPr lang="en-US" dirty="0"/>
          </a:p>
          <a:p>
            <a:pPr marL="914400" lvl="1" indent="-457200">
              <a:buFont typeface="+mj-lt"/>
              <a:buAutoNum type="arabicPeriod"/>
            </a:pPr>
            <a:r>
              <a:rPr lang="en-US" dirty="0" err="1"/>
              <a:t>Hệ</a:t>
            </a:r>
            <a:r>
              <a:rPr lang="en-US" dirty="0"/>
              <a:t> </a:t>
            </a:r>
            <a:r>
              <a:rPr lang="en-US" dirty="0" err="1"/>
              <a:t>thống</a:t>
            </a:r>
            <a:r>
              <a:rPr lang="en-US" dirty="0"/>
              <a:t> Logging </a:t>
            </a:r>
            <a:r>
              <a:rPr lang="en-US" dirty="0" err="1"/>
              <a:t>và</a:t>
            </a:r>
            <a:r>
              <a:rPr lang="en-US" dirty="0"/>
              <a:t> Monitoring </a:t>
            </a:r>
            <a:r>
              <a:rPr lang="en-US" dirty="0" err="1"/>
              <a:t>Không</a:t>
            </a:r>
            <a:r>
              <a:rPr lang="en-US" dirty="0"/>
              <a:t> An </a:t>
            </a:r>
            <a:r>
              <a:rPr lang="en-US" dirty="0" err="1"/>
              <a:t>Toàn</a:t>
            </a:r>
            <a:r>
              <a:rPr lang="en-US" dirty="0"/>
              <a:t> (Insecure Logging and Monitoring Systems)</a:t>
            </a:r>
          </a:p>
          <a:p>
            <a:pPr marL="914400" lvl="1" indent="-457200">
              <a:buFont typeface="+mj-lt"/>
              <a:buAutoNum type="arabicPeriod"/>
            </a:pPr>
            <a:r>
              <a:rPr lang="en-US" dirty="0" err="1"/>
              <a:t>Không</a:t>
            </a:r>
            <a:r>
              <a:rPr lang="en-US" dirty="0"/>
              <a:t> </a:t>
            </a:r>
            <a:r>
              <a:rPr lang="en-US" dirty="0" err="1"/>
              <a:t>Giám</a:t>
            </a:r>
            <a:r>
              <a:rPr lang="en-US" dirty="0"/>
              <a:t> </a:t>
            </a:r>
            <a:r>
              <a:rPr lang="en-US" dirty="0" err="1"/>
              <a:t>sát</a:t>
            </a:r>
            <a:r>
              <a:rPr lang="en-US" dirty="0"/>
              <a:t> Log </a:t>
            </a:r>
            <a:r>
              <a:rPr lang="en-US" dirty="0" err="1"/>
              <a:t>để</a:t>
            </a:r>
            <a:r>
              <a:rPr lang="en-US" dirty="0"/>
              <a:t> </a:t>
            </a:r>
            <a:r>
              <a:rPr lang="en-US" dirty="0" err="1"/>
              <a:t>tìm</a:t>
            </a:r>
            <a:r>
              <a:rPr lang="en-US" dirty="0"/>
              <a:t> </a:t>
            </a:r>
            <a:r>
              <a:rPr lang="en-US" dirty="0" err="1"/>
              <a:t>Hoạt</a:t>
            </a:r>
            <a:r>
              <a:rPr lang="en-US" dirty="0"/>
              <a:t> </a:t>
            </a:r>
            <a:r>
              <a:rPr lang="en-US" dirty="0" err="1"/>
              <a:t>động</a:t>
            </a:r>
            <a:r>
              <a:rPr lang="en-US" dirty="0"/>
              <a:t> </a:t>
            </a:r>
            <a:r>
              <a:rPr lang="en-US" dirty="0" err="1"/>
              <a:t>Nghi</a:t>
            </a:r>
            <a:r>
              <a:rPr lang="en-US" dirty="0"/>
              <a:t> </a:t>
            </a:r>
            <a:r>
              <a:rPr lang="en-US" dirty="0" err="1"/>
              <a:t>ngờ</a:t>
            </a:r>
            <a:r>
              <a:rPr lang="en-US" dirty="0"/>
              <a:t> (Not Monitoring Logs for Suspicious Activity)</a:t>
            </a:r>
          </a:p>
          <a:p>
            <a:endParaRPr lang="en-US" dirty="0"/>
          </a:p>
        </p:txBody>
      </p:sp>
    </p:spTree>
    <p:extLst>
      <p:ext uri="{BB962C8B-B14F-4D97-AF65-F5344CB8AC3E}">
        <p14:creationId xmlns:p14="http://schemas.microsoft.com/office/powerpoint/2010/main" val="3623796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8672</TotalTime>
  <Words>1874</Words>
  <Application>Microsoft Office PowerPoint</Application>
  <PresentationFormat>Widescreen</PresentationFormat>
  <Paragraphs>136</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Barlow</vt:lpstr>
      <vt:lpstr>K2D</vt:lpstr>
      <vt:lpstr>Readex Pro</vt:lpstr>
      <vt:lpstr>Arial</vt:lpstr>
      <vt:lpstr>Times New Roman</vt:lpstr>
      <vt:lpstr>Office Theme</vt:lpstr>
      <vt:lpstr>BÁO CÁO AN NINH WEB</vt:lpstr>
      <vt:lpstr>THÀNH VIÊN NHÓM 9</vt:lpstr>
      <vt:lpstr>PowerPoint Presentation</vt:lpstr>
      <vt:lpstr>Chủ Đề: Security Logging and Monitoring Failures</vt:lpstr>
      <vt:lpstr>NỘI DUNG</vt:lpstr>
      <vt:lpstr> GIỚI THIỆU CHỦ ĐỀ</vt:lpstr>
      <vt:lpstr> I. GIỚI THIỆU CHỦ ĐỀ</vt:lpstr>
      <vt:lpstr>I. GIỚI THIỆU CHỦ ĐỀ</vt:lpstr>
      <vt:lpstr>II. Các lỗi phổ biến trong ghi nhật ký và giám sát an ninh</vt:lpstr>
      <vt:lpstr>1. Không ghi lại các sự kiện an ninh quan trọng (Not Logging Important Security Events)  1.1 Giới thiệu</vt:lpstr>
      <vt:lpstr>1. Không ghi lại các sự kiện an ninh quan trọng (Not Logging Important Security Events)  1.1 Giới thiệu</vt:lpstr>
      <vt:lpstr>1. Không ghi lại các sự kiện an ninh quan trọng (Not Logging Important Security Events)  1.2 Giải pháp phòng chống</vt:lpstr>
      <vt:lpstr>2. Thiếu quy trình để xem xét và phản ứng với Log (Not Having a Process for Reviewing and Responding)  2.1 Giới thiệu</vt:lpstr>
      <vt:lpstr>2. Thiếu quy trình để xem xét và phản ứng với Log (Not Having a Process for Reviewing and Responding)  2.1 Giới thiệu</vt:lpstr>
      <vt:lpstr>2. Thiếu quy trình để xem xét và phản ứng với Log (Not Having a Process for Reviewing and Responding)  2.2 Giải pháp phòng chống</vt:lpstr>
      <vt:lpstr>3.Không lưu trữ Log đủ lâu (Not Storing Logs for Long Enough).  3.1 Giới thiệu</vt:lpstr>
      <vt:lpstr>3.Không lưu trữ Log đủ lâu (Not Storing Logs for Long Enough).  3.1 Giới thiệu</vt:lpstr>
      <vt:lpstr>3.Không lưu trữ Log đủ lâu (Not Storing Logs for Long Enough).  3.2 Giải pháp phòng chống</vt:lpstr>
      <vt:lpstr>4.Hệ thống Logging và Monitoring không an toàn (Insecure Logging and Monitoring Systems).  4.1 Giới thiệu</vt:lpstr>
      <vt:lpstr>4.Hệ thống Logging và Monitoring không an toàn (Insecure Logging and Monitoring Systems).  4.1 Giới thiệu</vt:lpstr>
      <vt:lpstr>4.Hệ thống Logging và Monitoring không an toàn (Insecure Logging and Monitoring Systems).  4.1 Giới thiệu</vt:lpstr>
      <vt:lpstr>4.Hệ thống Logging và Monitoring không an toàn (Insecure Logging and Monitoring Systems).  4.2 Giải pháp</vt:lpstr>
      <vt:lpstr>5. Không giám sát Log để tìm hoạt động nghi ngờ (Not Monitoring Logs for Suspicious Activity).      5.1. Giới thiệu</vt:lpstr>
      <vt:lpstr>5. Không giám sát Log để tìm hoạt động nghi ngờ (Not Monitoring Logs for Suspicious Activity).     5.2 Giải pháp phòng chống</vt:lpstr>
      <vt:lpstr>III. KẾT LUẬN</vt:lpstr>
      <vt:lpstr>III. KẾT LUẬN</vt:lpstr>
      <vt:lpstr>CẢM ƠN THẦY VÀ CÁC BẠN ĐÃ LẮNG NGHE!</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Lenovo</cp:lastModifiedBy>
  <cp:revision>429</cp:revision>
  <dcterms:created xsi:type="dcterms:W3CDTF">2022-07-01T08:15:51Z</dcterms:created>
  <dcterms:modified xsi:type="dcterms:W3CDTF">2025-11-19T15:56:54Z</dcterms:modified>
</cp:coreProperties>
</file>